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0" r:id="rId1"/>
    <p:sldMasterId id="2147483717" r:id="rId2"/>
    <p:sldMasterId id="2147483735" r:id="rId3"/>
    <p:sldMasterId id="2147483750" r:id="rId4"/>
  </p:sldMasterIdLst>
  <p:notesMasterIdLst>
    <p:notesMasterId r:id="rId23"/>
  </p:notesMasterIdLst>
  <p:handoutMasterIdLst>
    <p:handoutMasterId r:id="rId24"/>
  </p:handoutMasterIdLst>
  <p:sldIdLst>
    <p:sldId id="1070" r:id="rId5"/>
    <p:sldId id="1446" r:id="rId6"/>
    <p:sldId id="976" r:id="rId7"/>
    <p:sldId id="1447" r:id="rId8"/>
    <p:sldId id="1437" r:id="rId9"/>
    <p:sldId id="1448" r:id="rId10"/>
    <p:sldId id="1449" r:id="rId11"/>
    <p:sldId id="1451" r:id="rId12"/>
    <p:sldId id="1439" r:id="rId13"/>
    <p:sldId id="1440" r:id="rId14"/>
    <p:sldId id="1441" r:id="rId15"/>
    <p:sldId id="1450" r:id="rId16"/>
    <p:sldId id="1442" r:id="rId17"/>
    <p:sldId id="1452" r:id="rId18"/>
    <p:sldId id="1443" r:id="rId19"/>
    <p:sldId id="1453" r:id="rId20"/>
    <p:sldId id="1454" r:id="rId21"/>
    <p:sldId id="1445" r:id="rId22"/>
  </p:sldIdLst>
  <p:sldSz cx="12192000" cy="6858000"/>
  <p:notesSz cx="6934200" cy="9220200"/>
  <p:custDataLst>
    <p:tags r:id="rId2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66535B7B-4A6D-46B5-86F3-C56B0C667C41}">
          <p14:sldIdLst>
            <p14:sldId id="1070"/>
          </p14:sldIdLst>
        </p14:section>
        <p14:section name="Problem" id="{187A608C-F76D-4C96-9674-BB426E5E0E96}">
          <p14:sldIdLst>
            <p14:sldId id="1446"/>
            <p14:sldId id="976"/>
            <p14:sldId id="1447"/>
          </p14:sldIdLst>
        </p14:section>
        <p14:section name="Prior Work" id="{4B89949A-B977-44C6-AA1B-9975F147B0DB}">
          <p14:sldIdLst>
            <p14:sldId id="1437"/>
            <p14:sldId id="1448"/>
            <p14:sldId id="1449"/>
            <p14:sldId id="1451"/>
          </p14:sldIdLst>
        </p14:section>
        <p14:section name="Proposal" id="{2B666026-3B69-4BA1-9475-45AEEDAA9AFB}">
          <p14:sldIdLst>
            <p14:sldId id="1439"/>
            <p14:sldId id="1440"/>
            <p14:sldId id="1441"/>
            <p14:sldId id="1450"/>
          </p14:sldIdLst>
        </p14:section>
        <p14:section name="Evaluation" id="{D86A333F-A77F-4700-BD6B-6750993D9C70}">
          <p14:sldIdLst>
            <p14:sldId id="1442"/>
            <p14:sldId id="1452"/>
            <p14:sldId id="1443"/>
            <p14:sldId id="1453"/>
            <p14:sldId id="1454"/>
          </p14:sldIdLst>
        </p14:section>
        <p14:section name="Conclusion" id="{5CCE8492-4D13-4EA0-A036-56FDBB0AA4FB}">
          <p14:sldIdLst>
            <p14:sldId id="14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85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4">
          <p15:clr>
            <a:srgbClr val="A4A3A4"/>
          </p15:clr>
        </p15:guide>
        <p15:guide id="2" pos="218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wamit Tannu" initials="S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BE7D9"/>
    <a:srgbClr val="857437"/>
    <a:srgbClr val="B3A369"/>
    <a:srgbClr val="D30000"/>
    <a:srgbClr val="0478ED"/>
    <a:srgbClr val="6B1717"/>
    <a:srgbClr val="E8DEDE"/>
    <a:srgbClr val="DDD5D5"/>
    <a:srgbClr val="000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8" autoAdjust="0"/>
    <p:restoredTop sz="82324" autoAdjust="0"/>
  </p:normalViewPr>
  <p:slideViewPr>
    <p:cSldViewPr snapToGrid="0">
      <p:cViewPr varScale="1">
        <p:scale>
          <a:sx n="87" d="100"/>
          <a:sy n="87" d="100"/>
        </p:scale>
        <p:origin x="1368" y="90"/>
      </p:cViewPr>
      <p:guideLst>
        <p:guide orient="horz" pos="2160"/>
        <p:guide pos="3840"/>
        <p:guide pos="385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4920"/>
    </p:cViewPr>
  </p:sorterViewPr>
  <p:notesViewPr>
    <p:cSldViewPr snapToGrid="0">
      <p:cViewPr varScale="1">
        <p:scale>
          <a:sx n="57" d="100"/>
          <a:sy n="57" d="100"/>
        </p:scale>
        <p:origin x="-1166" y="-86"/>
      </p:cViewPr>
      <p:guideLst>
        <p:guide orient="horz" pos="2904"/>
        <p:guide pos="218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05138" cy="46037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475" y="2"/>
            <a:ext cx="3005138" cy="46037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DEA9CD39-8413-4B8C-A3D2-DE39318C419E}" type="datetimeFigureOut">
              <a:rPr lang="en-US"/>
              <a:pPr>
                <a:defRPr/>
              </a:pPr>
              <a:t>2023-04-23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58239"/>
            <a:ext cx="3005138" cy="46037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27475" y="8758239"/>
            <a:ext cx="3005138" cy="46037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65742ED9-F266-46B2-9757-D6D85BD40A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3624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05138" cy="460374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475" y="2"/>
            <a:ext cx="3005138" cy="460374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BD96700-5E7E-406C-B835-5191AF7B55F8}" type="datetimeFigureOut">
              <a:rPr lang="en-US"/>
              <a:pPr>
                <a:defRPr/>
              </a:pPr>
              <a:t>2023-04-23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692150"/>
            <a:ext cx="6146800" cy="345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9" tIns="46154" rIns="92309" bIns="46154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3738" y="4379915"/>
            <a:ext cx="5546725" cy="4148137"/>
          </a:xfrm>
          <a:prstGeom prst="rect">
            <a:avLst/>
          </a:prstGeom>
        </p:spPr>
        <p:txBody>
          <a:bodyPr vert="horz" lIns="92309" tIns="46154" rIns="92309" bIns="46154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58239"/>
            <a:ext cx="3005138" cy="460374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27475" y="8758239"/>
            <a:ext cx="3005138" cy="460374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4F965DC-4D72-4067-8A9B-6CFE5CBE09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1618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F965DC-4D72-4067-8A9B-6CFE5CBE0910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79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Slight complications in achieving the maximum possible compression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Need to encode 257 possible values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Propose two encodings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GASan-128 just cuts its losses – 128 byte blocks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GASan-256 excludes the case of just one byte at the start of a block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F965DC-4D72-4067-8A9B-6CFE5CBE091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36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ASan has redzones on both sides of every heap object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May overlap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May be disjoint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Calculate redzone size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Proportional to allocation size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Have a lower bound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Handle all sizes of allocations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use different </a:t>
            </a:r>
            <a:r>
              <a:rPr lang="en-US" i="1" dirty="0"/>
              <a:t>L</a:t>
            </a:r>
            <a:r>
              <a:rPr lang="en-US" i="0" dirty="0"/>
              <a:t> and </a:t>
            </a:r>
            <a:r>
              <a:rPr lang="en-US" i="1" dirty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F965DC-4D72-4067-8A9B-6CFE5CBE091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99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Have to resolve memory management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Device has separate address space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No way to map to fixed addresses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No HMM to help us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Runtime does pointer translation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Intercepts calls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Uses unused upper bits for tag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Hash table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Needs to be transparent to user code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Growing allocation pool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F965DC-4D72-4067-8A9B-6CFE5CBE091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0346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Simulate performance of </a:t>
            </a:r>
            <a:r>
              <a:rPr lang="en-US" dirty="0" err="1"/>
              <a:t>Rodinia</a:t>
            </a:r>
            <a:r>
              <a:rPr lang="en-US" dirty="0"/>
              <a:t> 3.1 benchmarks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AccelSim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RTX 2060 TU106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Add instrumentation code before every global memory operation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Also simulate variants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NoMem</a:t>
            </a:r>
            <a:r>
              <a:rPr lang="en-US" dirty="0"/>
              <a:t> to see how much memory contributes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GASan-8 to see effect of compact encoding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F965DC-4D72-4067-8A9B-6CFE5CBE091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2701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Simulate memory footprint on </a:t>
            </a:r>
            <a:r>
              <a:rPr lang="en-US" dirty="0" err="1"/>
              <a:t>Rodinia</a:t>
            </a:r>
            <a:r>
              <a:rPr lang="en-US" dirty="0"/>
              <a:t> 3.1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Capture calls to allocation functions with LD_PRELOAD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Simulates scanning left-to-right over free list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Places in first spot that fits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Does not do quarantine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Implements redzones and redzone merging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Sufficient for these small traces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F965DC-4D72-4067-8A9B-6CFE5CBE091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114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Really good runtime performance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31% overhead on average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Much less than ASan on CPUs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One benchmark even shows a speedup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Not entirely clear what’s causing this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Appears to be that L1 cache gets fewer requests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Means resources are freed fast enough to not just miss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F965DC-4D72-4067-8A9B-6CFE5CBE0910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3976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Look at variants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GASan-8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Depends on the workload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Some see no degradation, some see 2x worse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Mostly due to cache friendliness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err="1"/>
              <a:t>GASanNoMem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Base instructions contribute significantly to the overhead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Not just memory latency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F965DC-4D72-4067-8A9B-6CFE5CBE091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5051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GASan-256 on different values of </a:t>
            </a:r>
            <a:r>
              <a:rPr lang="en-US" i="1" dirty="0"/>
              <a:t>L</a:t>
            </a:r>
            <a:endParaRPr lang="en-US" i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0" dirty="0"/>
              <a:t>GASan-128 is slightly worse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i="0" dirty="0"/>
              <a:t>Expect overhead to be 2</a:t>
            </a:r>
            <a:r>
              <a:rPr lang="en-US" i="1" dirty="0"/>
              <a:t>L</a:t>
            </a:r>
            <a:r>
              <a:rPr lang="en-US" i="0" dirty="0"/>
              <a:t> if no redzone merging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i="0" dirty="0"/>
              <a:t>See between </a:t>
            </a:r>
            <a:r>
              <a:rPr lang="en-US" i="1" dirty="0"/>
              <a:t>L</a:t>
            </a:r>
            <a:r>
              <a:rPr lang="en-US" i="0" dirty="0"/>
              <a:t> and 2</a:t>
            </a:r>
            <a:r>
              <a:rPr lang="en-US" i="1" dirty="0"/>
              <a:t>L</a:t>
            </a:r>
            <a:r>
              <a:rPr lang="en-US" i="0" dirty="0"/>
              <a:t> depending on how much merging occurs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i="0" dirty="0"/>
              <a:t>Default is 50%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i="0" dirty="0"/>
              <a:t>66% on average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i="0" dirty="0"/>
              <a:t>At most 2x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F965DC-4D72-4067-8A9B-6CFE5CBE091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264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approach presented here has its merits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Performs better than Asan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Faster runtime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Less footprint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Can be implemented with current open-source software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Runtime does a lot of work compensating for VM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Implement HMM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Helps this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Helps programmers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Do similarly to UVA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 err="1"/>
              <a:t>cudaManagedRegister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F965DC-4D72-4067-8A9B-6CFE5CBE091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998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GPUs have become ubiquitous as a general-purpose computing platform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Applications like: cryptocurrency, scientific processing, and </a:t>
            </a:r>
            <a:r>
              <a:rPr lang="en-US" b="1" dirty="0"/>
              <a:t>machine learning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Handle sensitive data – possible attack vector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F965DC-4D72-4067-8A9B-6CFE5CBE091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092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Problem of memory safety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We’ll focus on spatial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Well studied on CPUs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looked at potential solutions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Worth pondering if these solutions can be transferred to GPUs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F965DC-4D72-4067-8A9B-6CFE5CBE091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351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Code for GPUs written in C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CUDA or OpenCL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Not memory safe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Park et al. demonstrated a way to compromise machine learning systems using CUDA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Practical memory corruption exploit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F965DC-4D72-4067-8A9B-6CFE5CBE091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697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only production-ready tool for GPU memory safety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Based on </a:t>
            </a:r>
            <a:r>
              <a:rPr lang="en-US" dirty="0" err="1"/>
              <a:t>Valgrind’s</a:t>
            </a:r>
            <a:r>
              <a:rPr lang="en-US" dirty="0"/>
              <a:t> </a:t>
            </a:r>
            <a:r>
              <a:rPr lang="en-US" dirty="0" err="1"/>
              <a:t>memcheck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Can detect: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Out-of-bounds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Memory leaks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Unaligned access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Prohibitive overhead for any sizeable program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F965DC-4D72-4067-8A9B-6CFE5CBE091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148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Canary-based solutions have much lower overheads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clARMOR</a:t>
            </a:r>
            <a:r>
              <a:rPr lang="en-US" dirty="0"/>
              <a:t> wraps OpenCL allocation calls and kernel launches. It checks canaries at the end of each call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GMOD runs a guard kernel on the GPU to continuously check allocations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They are </a:t>
            </a:r>
            <a:r>
              <a:rPr lang="en-US" sz="1200" dirty="0"/>
              <a:t>probabilistic</a:t>
            </a:r>
            <a:r>
              <a:rPr lang="en-US" dirty="0"/>
              <a:t>, relying on canaries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F965DC-4D72-4067-8A9B-6CFE5CBE091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55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GPUShield</a:t>
            </a:r>
            <a:r>
              <a:rPr lang="en-US" dirty="0"/>
              <a:t> is a hardware-based solution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is not probabilistic, and it gets very low overheads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Requires changes across the tech stack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Hardware is difficult to change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Most components are proprietary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F965DC-4D72-4067-8A9B-6CFE5CBE091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088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AMD has been working on ASan for their GPUs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Shared shadow memory between CPU and GPU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Relies on HMM to synchronize address spaces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Inherently supports shared memory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No runtime tricks to translate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CUDA doesn’t support HMM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No plans to do so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F965DC-4D72-4067-8A9B-6CFE5CBE091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314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work is porting ASan to GPUs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ASan has a shadow memory space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12.5% the original virtual memory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Because allocations are word aligned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Note that the contraction is equal to the allocation granularity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CUDA allocates to 256 bytes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0.4% footprint overhead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Better cache properties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Better coalescing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F965DC-4D72-4067-8A9B-6CFE5CBE091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342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24461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4462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1079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178019-C439-4E91-AEA9-062C206F8E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060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6814"/>
            <a:ext cx="8128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: Rounded Corners 2"/>
          <p:cNvSpPr/>
          <p:nvPr userDrawn="1"/>
        </p:nvSpPr>
        <p:spPr>
          <a:xfrm>
            <a:off x="0" y="1221177"/>
            <a:ext cx="12192000" cy="10618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DEAC6FC-54B3-4AB7-B42E-F1847D21CB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7633" y="0"/>
            <a:ext cx="484367" cy="4365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AE2DB5-4517-4C79-AADE-245F3E00587B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3877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67112" y="1557867"/>
            <a:ext cx="6795913" cy="2235200"/>
          </a:xfrm>
        </p:spPr>
        <p:txBody>
          <a:bodyPr anchor="b" anchorCtr="0">
            <a:noAutofit/>
          </a:bodyPr>
          <a:lstStyle>
            <a:lvl1pPr algn="l">
              <a:lnSpc>
                <a:spcPts val="3600"/>
              </a:lnSpc>
              <a:defRPr b="1" cap="all" spc="1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7110" y="4275669"/>
            <a:ext cx="6795913" cy="1202267"/>
          </a:xfrm>
        </p:spPr>
        <p:txBody>
          <a:bodyPr>
            <a:noAutofit/>
          </a:bodyPr>
          <a:lstStyle>
            <a:lvl1pPr marL="0" indent="0" algn="l">
              <a:lnSpc>
                <a:spcPts val="2100"/>
              </a:lnSpc>
              <a:buNone/>
              <a:defRPr sz="1800" cap="all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87162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67112" y="1557867"/>
            <a:ext cx="6795913" cy="2235200"/>
          </a:xfrm>
        </p:spPr>
        <p:txBody>
          <a:bodyPr anchor="b" anchorCtr="0">
            <a:noAutofit/>
          </a:bodyPr>
          <a:lstStyle>
            <a:lvl1pPr algn="l">
              <a:lnSpc>
                <a:spcPts val="3600"/>
              </a:lnSpc>
              <a:defRPr b="1" cap="all" spc="1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7110" y="4275669"/>
            <a:ext cx="6795913" cy="1202267"/>
          </a:xfrm>
        </p:spPr>
        <p:txBody>
          <a:bodyPr>
            <a:noAutofit/>
          </a:bodyPr>
          <a:lstStyle>
            <a:lvl1pPr marL="0" indent="0" algn="l">
              <a:lnSpc>
                <a:spcPts val="2100"/>
              </a:lnSpc>
              <a:buNone/>
              <a:defRPr sz="1800" cap="all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98202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178019-C439-4E91-AEA9-062C206F8E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50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20000"/>
              <a:defRPr sz="280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B9E78F-ABFD-44CE-894E-3D6432B5FC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174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24461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4462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546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67112" y="1557867"/>
            <a:ext cx="6795913" cy="2235200"/>
          </a:xfrm>
        </p:spPr>
        <p:txBody>
          <a:bodyPr anchor="b" anchorCtr="0">
            <a:noAutofit/>
          </a:bodyPr>
          <a:lstStyle>
            <a:lvl1pPr algn="l">
              <a:lnSpc>
                <a:spcPts val="3600"/>
              </a:lnSpc>
              <a:defRPr b="1" cap="all" spc="1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7110" y="4275669"/>
            <a:ext cx="6795913" cy="1202267"/>
          </a:xfrm>
        </p:spPr>
        <p:txBody>
          <a:bodyPr>
            <a:noAutofit/>
          </a:bodyPr>
          <a:lstStyle>
            <a:lvl1pPr marL="0" indent="0" algn="l">
              <a:lnSpc>
                <a:spcPts val="2100"/>
              </a:lnSpc>
              <a:buNone/>
              <a:defRPr sz="1800" cap="all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60650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67112" y="1557867"/>
            <a:ext cx="6795913" cy="2235200"/>
          </a:xfrm>
        </p:spPr>
        <p:txBody>
          <a:bodyPr anchor="b" anchorCtr="0">
            <a:noAutofit/>
          </a:bodyPr>
          <a:lstStyle>
            <a:lvl1pPr algn="l">
              <a:lnSpc>
                <a:spcPts val="3600"/>
              </a:lnSpc>
              <a:defRPr b="1" cap="all" spc="1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7110" y="4275669"/>
            <a:ext cx="6795913" cy="1202267"/>
          </a:xfrm>
        </p:spPr>
        <p:txBody>
          <a:bodyPr>
            <a:noAutofit/>
          </a:bodyPr>
          <a:lstStyle>
            <a:lvl1pPr marL="0" indent="0" algn="l">
              <a:lnSpc>
                <a:spcPts val="2100"/>
              </a:lnSpc>
              <a:buNone/>
              <a:defRPr sz="1800" cap="all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9339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jp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jpg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49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128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5318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1" r:id="rId3"/>
    <p:sldLayoutId id="2147483722" r:id="rId4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960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128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720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4" r:id="rId3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6793" y="3397880"/>
            <a:ext cx="6795913" cy="1684868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Ammar Ratnani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CS 7292 Project Presentation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22846" y="760396"/>
            <a:ext cx="8411755" cy="181580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/>
            <a:r>
              <a:rPr lang="en-US" sz="4000" dirty="0"/>
              <a:t>GASan: </a:t>
            </a:r>
            <a:r>
              <a:rPr lang="en-US" sz="4000" b="0" dirty="0"/>
              <a:t>Evaluating the Overheads of Modifying ASan to Run on GPUs</a:t>
            </a:r>
          </a:p>
        </p:txBody>
      </p:sp>
    </p:spTree>
    <p:extLst>
      <p:ext uri="{BB962C8B-B14F-4D97-AF65-F5344CB8AC3E}">
        <p14:creationId xmlns:p14="http://schemas.microsoft.com/office/powerpoint/2010/main" val="354502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6814"/>
            <a:ext cx="10265036" cy="1143000"/>
          </a:xfrm>
        </p:spPr>
        <p:txBody>
          <a:bodyPr>
            <a:normAutofit/>
          </a:bodyPr>
          <a:lstStyle/>
          <a:p>
            <a:r>
              <a:rPr lang="en-US" sz="4400" dirty="0"/>
              <a:t>Shadow Memory Encoding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101EAA-8506-C67A-B5CF-299E124E5C10}"/>
              </a:ext>
            </a:extLst>
          </p:cNvPr>
          <p:cNvCxnSpPr/>
          <p:nvPr/>
        </p:nvCxnSpPr>
        <p:spPr>
          <a:xfrm>
            <a:off x="6086475" y="1495422"/>
            <a:ext cx="0" cy="5038725"/>
          </a:xfrm>
          <a:prstGeom prst="line">
            <a:avLst/>
          </a:prstGeom>
          <a:ln>
            <a:solidFill>
              <a:srgbClr val="B3A36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E7D7839-8DB5-E7BB-1ED6-FBCC15CCC333}"/>
              </a:ext>
            </a:extLst>
          </p:cNvPr>
          <p:cNvSpPr txBox="1"/>
          <p:nvPr/>
        </p:nvSpPr>
        <p:spPr>
          <a:xfrm>
            <a:off x="1801721" y="1499169"/>
            <a:ext cx="2326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GASan-128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CB27F7-05F1-719B-62F1-41209A4B9FFE}"/>
              </a:ext>
            </a:extLst>
          </p:cNvPr>
          <p:cNvSpPr txBox="1"/>
          <p:nvPr/>
        </p:nvSpPr>
        <p:spPr>
          <a:xfrm>
            <a:off x="8044952" y="1499169"/>
            <a:ext cx="2326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GASan-256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36042-0E5A-D4E8-3C55-607E99A0B889}"/>
              </a:ext>
            </a:extLst>
          </p:cNvPr>
          <p:cNvSpPr txBox="1"/>
          <p:nvPr/>
        </p:nvSpPr>
        <p:spPr>
          <a:xfrm>
            <a:off x="344489" y="241935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510C3A-C148-CE1F-0A30-028791C29C94}"/>
              </a:ext>
            </a:extLst>
          </p:cNvPr>
          <p:cNvSpPr/>
          <p:nvPr/>
        </p:nvSpPr>
        <p:spPr>
          <a:xfrm>
            <a:off x="1245939" y="2419350"/>
            <a:ext cx="4269036" cy="3693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F3E12E-01A2-D040-BF51-863F36FE0F20}"/>
              </a:ext>
            </a:extLst>
          </p:cNvPr>
          <p:cNvSpPr txBox="1"/>
          <p:nvPr/>
        </p:nvSpPr>
        <p:spPr>
          <a:xfrm>
            <a:off x="344489" y="297881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6E6802-768D-4081-7443-59EFE3722CF9}"/>
              </a:ext>
            </a:extLst>
          </p:cNvPr>
          <p:cNvSpPr/>
          <p:nvPr/>
        </p:nvSpPr>
        <p:spPr>
          <a:xfrm>
            <a:off x="1245939" y="2978813"/>
            <a:ext cx="4269036" cy="3693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C7115A-73C9-5024-9687-803DE2B2ADF1}"/>
              </a:ext>
            </a:extLst>
          </p:cNvPr>
          <p:cNvSpPr/>
          <p:nvPr/>
        </p:nvSpPr>
        <p:spPr>
          <a:xfrm>
            <a:off x="1245939" y="2978813"/>
            <a:ext cx="24948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CA24D-D5EE-BF88-053A-CCAF1AA5E6A4}"/>
              </a:ext>
            </a:extLst>
          </p:cNvPr>
          <p:cNvSpPr txBox="1"/>
          <p:nvPr/>
        </p:nvSpPr>
        <p:spPr>
          <a:xfrm>
            <a:off x="344489" y="353827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8F2BF2-0A61-EE8C-F956-82244632FD6D}"/>
              </a:ext>
            </a:extLst>
          </p:cNvPr>
          <p:cNvSpPr/>
          <p:nvPr/>
        </p:nvSpPr>
        <p:spPr>
          <a:xfrm>
            <a:off x="1245939" y="3538275"/>
            <a:ext cx="4269036" cy="3693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B9B7EF-5D64-428C-0907-4484850D7690}"/>
              </a:ext>
            </a:extLst>
          </p:cNvPr>
          <p:cNvSpPr/>
          <p:nvPr/>
        </p:nvSpPr>
        <p:spPr>
          <a:xfrm>
            <a:off x="1245939" y="3538275"/>
            <a:ext cx="55578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FF96C3-A15F-9B77-C97F-B1FF638C1A23}"/>
              </a:ext>
            </a:extLst>
          </p:cNvPr>
          <p:cNvSpPr txBox="1"/>
          <p:nvPr/>
        </p:nvSpPr>
        <p:spPr>
          <a:xfrm>
            <a:off x="3191943" y="410456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...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5E85B6-6ACD-F760-F9B7-5178329B0961}"/>
              </a:ext>
            </a:extLst>
          </p:cNvPr>
          <p:cNvSpPr txBox="1"/>
          <p:nvPr/>
        </p:nvSpPr>
        <p:spPr>
          <a:xfrm>
            <a:off x="344489" y="462877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0x7f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34633E-D693-78F0-5FAC-812E3264979B}"/>
              </a:ext>
            </a:extLst>
          </p:cNvPr>
          <p:cNvSpPr/>
          <p:nvPr/>
        </p:nvSpPr>
        <p:spPr>
          <a:xfrm>
            <a:off x="1245939" y="4628778"/>
            <a:ext cx="4269036" cy="3693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6B44F6-79F9-2381-92A9-D321C5F30D3C}"/>
              </a:ext>
            </a:extLst>
          </p:cNvPr>
          <p:cNvSpPr/>
          <p:nvPr/>
        </p:nvSpPr>
        <p:spPr>
          <a:xfrm>
            <a:off x="1245938" y="4628778"/>
            <a:ext cx="402138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127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31F508-A271-A286-8D49-62F8BB44DB94}"/>
              </a:ext>
            </a:extLst>
          </p:cNvPr>
          <p:cNvSpPr txBox="1"/>
          <p:nvPr/>
        </p:nvSpPr>
        <p:spPr>
          <a:xfrm>
            <a:off x="344489" y="515982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0x80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3B35DF-3D24-DDC3-2162-7B9DA7714947}"/>
              </a:ext>
            </a:extLst>
          </p:cNvPr>
          <p:cNvSpPr/>
          <p:nvPr/>
        </p:nvSpPr>
        <p:spPr>
          <a:xfrm>
            <a:off x="1245939" y="5159820"/>
            <a:ext cx="4269036" cy="3693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0CB40DF-A2EE-2850-A2DA-D5F3EC96D959}"/>
              </a:ext>
            </a:extLst>
          </p:cNvPr>
          <p:cNvSpPr/>
          <p:nvPr/>
        </p:nvSpPr>
        <p:spPr>
          <a:xfrm>
            <a:off x="1245938" y="5159820"/>
            <a:ext cx="426903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128</a:t>
            </a: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056BF70C-24AA-3DD3-1F9D-62334D27474F}"/>
              </a:ext>
            </a:extLst>
          </p:cNvPr>
          <p:cNvSpPr/>
          <p:nvPr/>
        </p:nvSpPr>
        <p:spPr>
          <a:xfrm rot="5400000">
            <a:off x="3195790" y="3741010"/>
            <a:ext cx="369332" cy="4269035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FEADB0-11A3-A6C3-F744-1B827FAB17AC}"/>
              </a:ext>
            </a:extLst>
          </p:cNvPr>
          <p:cNvSpPr txBox="1"/>
          <p:nvPr/>
        </p:nvSpPr>
        <p:spPr>
          <a:xfrm>
            <a:off x="2521914" y="6164815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128 Byte Block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F1DD675-AF64-6E03-CF6D-3B727B86F285}"/>
              </a:ext>
            </a:extLst>
          </p:cNvPr>
          <p:cNvSpPr txBox="1"/>
          <p:nvPr/>
        </p:nvSpPr>
        <p:spPr>
          <a:xfrm>
            <a:off x="6392771" y="241935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F3175F4-E483-0C1C-9FA4-97C43CB98763}"/>
              </a:ext>
            </a:extLst>
          </p:cNvPr>
          <p:cNvSpPr/>
          <p:nvPr/>
        </p:nvSpPr>
        <p:spPr>
          <a:xfrm>
            <a:off x="7294221" y="2419350"/>
            <a:ext cx="4269036" cy="3693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E833DB-8503-1C24-6E4D-400F3A4B149D}"/>
              </a:ext>
            </a:extLst>
          </p:cNvPr>
          <p:cNvSpPr txBox="1"/>
          <p:nvPr/>
        </p:nvSpPr>
        <p:spPr>
          <a:xfrm>
            <a:off x="6392771" y="297881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3D063D-EE1C-7F44-63F8-2F2AAB759EE0}"/>
              </a:ext>
            </a:extLst>
          </p:cNvPr>
          <p:cNvSpPr/>
          <p:nvPr/>
        </p:nvSpPr>
        <p:spPr>
          <a:xfrm>
            <a:off x="7294221" y="2978813"/>
            <a:ext cx="4269036" cy="3693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E15A88A-8F81-207C-C3A1-F375A66E16CA}"/>
              </a:ext>
            </a:extLst>
          </p:cNvPr>
          <p:cNvSpPr/>
          <p:nvPr/>
        </p:nvSpPr>
        <p:spPr>
          <a:xfrm>
            <a:off x="7294221" y="2978813"/>
            <a:ext cx="55578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32066C-1CBB-FD9C-17DE-172120501029}"/>
              </a:ext>
            </a:extLst>
          </p:cNvPr>
          <p:cNvSpPr txBox="1"/>
          <p:nvPr/>
        </p:nvSpPr>
        <p:spPr>
          <a:xfrm>
            <a:off x="6392771" y="353827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CFBDE51-65A6-B944-D85E-E02F22BF60EB}"/>
              </a:ext>
            </a:extLst>
          </p:cNvPr>
          <p:cNvSpPr/>
          <p:nvPr/>
        </p:nvSpPr>
        <p:spPr>
          <a:xfrm>
            <a:off x="7294221" y="3538275"/>
            <a:ext cx="4269036" cy="3693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D17796E-4EAF-0908-FB85-7EF8933CD801}"/>
              </a:ext>
            </a:extLst>
          </p:cNvPr>
          <p:cNvSpPr/>
          <p:nvPr/>
        </p:nvSpPr>
        <p:spPr>
          <a:xfrm>
            <a:off x="7294220" y="3538275"/>
            <a:ext cx="8115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1C28E37-B3D9-B8AE-532D-7B534EF8C828}"/>
              </a:ext>
            </a:extLst>
          </p:cNvPr>
          <p:cNvSpPr txBox="1"/>
          <p:nvPr/>
        </p:nvSpPr>
        <p:spPr>
          <a:xfrm>
            <a:off x="9240225" y="410456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...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DBFDB5-3CA5-A0BF-A661-6CF91425A789}"/>
              </a:ext>
            </a:extLst>
          </p:cNvPr>
          <p:cNvSpPr txBox="1"/>
          <p:nvPr/>
        </p:nvSpPr>
        <p:spPr>
          <a:xfrm>
            <a:off x="6392771" y="462877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340B5F6-1E9C-F481-D8B1-96E94CA7302D}"/>
              </a:ext>
            </a:extLst>
          </p:cNvPr>
          <p:cNvSpPr/>
          <p:nvPr/>
        </p:nvSpPr>
        <p:spPr>
          <a:xfrm>
            <a:off x="7294221" y="4628778"/>
            <a:ext cx="4269036" cy="3693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43561FB-3A91-1C75-75ED-6D98F3EDB676}"/>
              </a:ext>
            </a:extLst>
          </p:cNvPr>
          <p:cNvSpPr/>
          <p:nvPr/>
        </p:nvSpPr>
        <p:spPr>
          <a:xfrm>
            <a:off x="7294220" y="4628778"/>
            <a:ext cx="402138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255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6E4FC10-A6C2-97D1-BA20-523501C6330B}"/>
              </a:ext>
            </a:extLst>
          </p:cNvPr>
          <p:cNvSpPr txBox="1"/>
          <p:nvPr/>
        </p:nvSpPr>
        <p:spPr>
          <a:xfrm>
            <a:off x="6392771" y="515982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0xff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3554D90-8B34-1226-41AF-A71020CC84C7}"/>
              </a:ext>
            </a:extLst>
          </p:cNvPr>
          <p:cNvSpPr/>
          <p:nvPr/>
        </p:nvSpPr>
        <p:spPr>
          <a:xfrm>
            <a:off x="7294221" y="5159820"/>
            <a:ext cx="4269036" cy="3693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3C1E3B2-7BD3-3530-CA69-C9C0F5479250}"/>
              </a:ext>
            </a:extLst>
          </p:cNvPr>
          <p:cNvSpPr/>
          <p:nvPr/>
        </p:nvSpPr>
        <p:spPr>
          <a:xfrm>
            <a:off x="7294220" y="5159820"/>
            <a:ext cx="426903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256</a:t>
            </a:r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18C4672C-8FE3-B3A3-FC1D-79F203190E80}"/>
              </a:ext>
            </a:extLst>
          </p:cNvPr>
          <p:cNvSpPr/>
          <p:nvPr/>
        </p:nvSpPr>
        <p:spPr>
          <a:xfrm rot="5400000">
            <a:off x="9244072" y="3741010"/>
            <a:ext cx="369332" cy="4269035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B77C5BD-13AE-0C22-4B2B-C09EBC5D3752}"/>
              </a:ext>
            </a:extLst>
          </p:cNvPr>
          <p:cNvSpPr txBox="1"/>
          <p:nvPr/>
        </p:nvSpPr>
        <p:spPr>
          <a:xfrm>
            <a:off x="8570196" y="6164815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256 Byte Block</a:t>
            </a:r>
          </a:p>
        </p:txBody>
      </p:sp>
    </p:spTree>
    <p:extLst>
      <p:ext uri="{BB962C8B-B14F-4D97-AF65-F5344CB8AC3E}">
        <p14:creationId xmlns:p14="http://schemas.microsoft.com/office/powerpoint/2010/main" val="320339610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6814"/>
            <a:ext cx="10265036" cy="1143000"/>
          </a:xfrm>
        </p:spPr>
        <p:txBody>
          <a:bodyPr>
            <a:normAutofit/>
          </a:bodyPr>
          <a:lstStyle/>
          <a:p>
            <a:r>
              <a:rPr lang="en-US" sz="4400" dirty="0"/>
              <a:t>Redzone Handling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167CE0-5E83-F891-EC15-5EC7C2B2B3DF}"/>
              </a:ext>
            </a:extLst>
          </p:cNvPr>
          <p:cNvSpPr/>
          <p:nvPr/>
        </p:nvSpPr>
        <p:spPr>
          <a:xfrm>
            <a:off x="609599" y="2343150"/>
            <a:ext cx="11098033" cy="8001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03A438-38F2-C74D-D121-CD0E6C32A44E}"/>
              </a:ext>
            </a:extLst>
          </p:cNvPr>
          <p:cNvSpPr txBox="1"/>
          <p:nvPr/>
        </p:nvSpPr>
        <p:spPr>
          <a:xfrm>
            <a:off x="5514575" y="1748909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Heap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5DE45B-565F-690D-ECAD-A4BE65221479}"/>
              </a:ext>
            </a:extLst>
          </p:cNvPr>
          <p:cNvSpPr/>
          <p:nvPr/>
        </p:nvSpPr>
        <p:spPr>
          <a:xfrm>
            <a:off x="1876425" y="2343150"/>
            <a:ext cx="2219325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D3C045-0107-C80A-CAD8-95CDD6AD6D50}"/>
              </a:ext>
            </a:extLst>
          </p:cNvPr>
          <p:cNvSpPr/>
          <p:nvPr/>
        </p:nvSpPr>
        <p:spPr>
          <a:xfrm>
            <a:off x="742949" y="2343150"/>
            <a:ext cx="1133476" cy="8001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60ADD7-BAA0-CB5A-8E66-5634E0FFC96A}"/>
              </a:ext>
            </a:extLst>
          </p:cNvPr>
          <p:cNvSpPr/>
          <p:nvPr/>
        </p:nvSpPr>
        <p:spPr>
          <a:xfrm>
            <a:off x="4095750" y="2343150"/>
            <a:ext cx="1133476" cy="8001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D59FCC-01FA-8B52-478E-83512F0634A6}"/>
              </a:ext>
            </a:extLst>
          </p:cNvPr>
          <p:cNvSpPr/>
          <p:nvPr/>
        </p:nvSpPr>
        <p:spPr>
          <a:xfrm>
            <a:off x="5217015" y="2343150"/>
            <a:ext cx="498724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DB8612-A4C6-298F-21D7-4D2F0BBC97FA}"/>
              </a:ext>
            </a:extLst>
          </p:cNvPr>
          <p:cNvSpPr/>
          <p:nvPr/>
        </p:nvSpPr>
        <p:spPr>
          <a:xfrm>
            <a:off x="5697029" y="2343150"/>
            <a:ext cx="368050" cy="8001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658D4E-F014-9AB8-D0E5-9A10CBC6A600}"/>
              </a:ext>
            </a:extLst>
          </p:cNvPr>
          <p:cNvSpPr/>
          <p:nvPr/>
        </p:nvSpPr>
        <p:spPr>
          <a:xfrm>
            <a:off x="9159695" y="2343150"/>
            <a:ext cx="1374955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7082B6-7A4E-1363-23F1-2025A3BEB405}"/>
              </a:ext>
            </a:extLst>
          </p:cNvPr>
          <p:cNvSpPr/>
          <p:nvPr/>
        </p:nvSpPr>
        <p:spPr>
          <a:xfrm>
            <a:off x="8461014" y="2343150"/>
            <a:ext cx="698681" cy="8001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147926-E3D3-0DB7-FEC1-4A209BE54C81}"/>
              </a:ext>
            </a:extLst>
          </p:cNvPr>
          <p:cNvSpPr/>
          <p:nvPr/>
        </p:nvSpPr>
        <p:spPr>
          <a:xfrm>
            <a:off x="10534650" y="2343150"/>
            <a:ext cx="698681" cy="8001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AFCA89-CE6C-29C7-7028-41E525C1BF65}"/>
              </a:ext>
            </a:extLst>
          </p:cNvPr>
          <p:cNvSpPr/>
          <p:nvPr/>
        </p:nvSpPr>
        <p:spPr>
          <a:xfrm>
            <a:off x="7962290" y="2343150"/>
            <a:ext cx="498724" cy="800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A84750-59B1-EDBC-28DE-1EF27EBD42FB}"/>
              </a:ext>
            </a:extLst>
          </p:cNvPr>
          <p:cNvSpPr/>
          <p:nvPr/>
        </p:nvSpPr>
        <p:spPr>
          <a:xfrm>
            <a:off x="7594242" y="2343150"/>
            <a:ext cx="368050" cy="8001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7C1FA9-2BEB-C58B-DBDA-5CAD8CA7D3A8}"/>
              </a:ext>
            </a:extLst>
          </p:cNvPr>
          <p:cNvSpPr txBox="1"/>
          <p:nvPr/>
        </p:nvSpPr>
        <p:spPr>
          <a:xfrm>
            <a:off x="742949" y="4857750"/>
            <a:ext cx="6987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Redzone Size = max{</a:t>
            </a:r>
            <a:r>
              <a:rPr lang="en-US" sz="3200" i="1" dirty="0"/>
              <a:t>B</a:t>
            </a:r>
            <a:r>
              <a:rPr lang="en-US" sz="3200" dirty="0"/>
              <a:t>, </a:t>
            </a:r>
            <a:r>
              <a:rPr lang="en-US" sz="3200" i="1" dirty="0"/>
              <a:t>Ls</a:t>
            </a:r>
            <a:r>
              <a:rPr lang="en-US" sz="3200" dirty="0"/>
              <a:t>}      where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50A21F-C26D-3AC2-3EF1-37C39A13705E}"/>
              </a:ext>
            </a:extLst>
          </p:cNvPr>
          <p:cNvSpPr txBox="1"/>
          <p:nvPr/>
        </p:nvSpPr>
        <p:spPr>
          <a:xfrm>
            <a:off x="7838466" y="4272975"/>
            <a:ext cx="35251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s</a:t>
            </a:r>
            <a:r>
              <a:rPr lang="en-US" sz="3200" dirty="0"/>
              <a:t> = Allocation Size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6C45BD-4C8B-8340-3753-A9A5B9830C4D}"/>
              </a:ext>
            </a:extLst>
          </p:cNvPr>
          <p:cNvSpPr txBox="1"/>
          <p:nvPr/>
        </p:nvSpPr>
        <p:spPr>
          <a:xfrm>
            <a:off x="7828670" y="4857750"/>
            <a:ext cx="1883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B </a:t>
            </a:r>
            <a:r>
              <a:rPr lang="en-US" sz="3200" dirty="0"/>
              <a:t>= 256B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FFECD-3261-9268-9E00-856BB3874A41}"/>
              </a:ext>
            </a:extLst>
          </p:cNvPr>
          <p:cNvSpPr txBox="1"/>
          <p:nvPr/>
        </p:nvSpPr>
        <p:spPr>
          <a:xfrm>
            <a:off x="7838466" y="5442525"/>
            <a:ext cx="16936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L </a:t>
            </a:r>
            <a:r>
              <a:rPr lang="en-US" sz="3200" dirty="0"/>
              <a:t>= 50%</a:t>
            </a:r>
          </a:p>
        </p:txBody>
      </p:sp>
    </p:spTree>
    <p:extLst>
      <p:ext uri="{BB962C8B-B14F-4D97-AF65-F5344CB8AC3E}">
        <p14:creationId xmlns:p14="http://schemas.microsoft.com/office/powerpoint/2010/main" val="49882909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Arrow: Left-Right 42">
            <a:extLst>
              <a:ext uri="{FF2B5EF4-FFF2-40B4-BE49-F238E27FC236}">
                <a16:creationId xmlns:a16="http://schemas.microsoft.com/office/drawing/2014/main" id="{1CD90ED0-B652-7C82-139D-74AF2C19B81B}"/>
              </a:ext>
            </a:extLst>
          </p:cNvPr>
          <p:cNvSpPr/>
          <p:nvPr/>
        </p:nvSpPr>
        <p:spPr>
          <a:xfrm>
            <a:off x="2233392" y="1532995"/>
            <a:ext cx="6911822" cy="1173524"/>
          </a:xfrm>
          <a:prstGeom prst="leftRightArrow">
            <a:avLst/>
          </a:prstGeom>
          <a:solidFill>
            <a:srgbClr val="B3A3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6814"/>
            <a:ext cx="10265036" cy="1143000"/>
          </a:xfrm>
        </p:spPr>
        <p:txBody>
          <a:bodyPr>
            <a:normAutofit/>
          </a:bodyPr>
          <a:lstStyle/>
          <a:p>
            <a:r>
              <a:rPr lang="en-US" sz="4400" dirty="0"/>
              <a:t>Memory Management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4" name="Table 20">
            <a:extLst>
              <a:ext uri="{FF2B5EF4-FFF2-40B4-BE49-F238E27FC236}">
                <a16:creationId xmlns:a16="http://schemas.microsoft.com/office/drawing/2014/main" id="{AA68AA2A-4D2A-9E3E-2FA8-EA3D3CF9AD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018565"/>
              </p:ext>
            </p:extLst>
          </p:nvPr>
        </p:nvGraphicFramePr>
        <p:xfrm>
          <a:off x="4591446" y="5239076"/>
          <a:ext cx="213280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3784">
                  <a:extLst>
                    <a:ext uri="{9D8B030D-6E8A-4147-A177-3AD203B41FA5}">
                      <a16:colId xmlns:a16="http://schemas.microsoft.com/office/drawing/2014/main" val="33555126"/>
                    </a:ext>
                  </a:extLst>
                </a:gridCol>
                <a:gridCol w="1309024">
                  <a:extLst>
                    <a:ext uri="{9D8B030D-6E8A-4147-A177-3AD203B41FA5}">
                      <a16:colId xmlns:a16="http://schemas.microsoft.com/office/drawing/2014/main" val="5219995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Tag</a:t>
                      </a:r>
                    </a:p>
                  </a:txBody>
                  <a:tcPr>
                    <a:solidFill>
                      <a:srgbClr val="8574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</a:p>
                  </a:txBody>
                  <a:tcPr>
                    <a:solidFill>
                      <a:srgbClr val="8574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669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0x7292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0x7fff5900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72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0x6220</a:t>
                      </a:r>
                    </a:p>
                  </a:txBody>
                  <a:tcPr>
                    <a:solidFill>
                      <a:srgbClr val="EBE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0x7fff7a00</a:t>
                      </a:r>
                    </a:p>
                  </a:txBody>
                  <a:tcPr>
                    <a:solidFill>
                      <a:srgbClr val="EBE7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18962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71A6D53B-5093-4563-0B63-D6A0E0701E7D}"/>
              </a:ext>
            </a:extLst>
          </p:cNvPr>
          <p:cNvSpPr txBox="1"/>
          <p:nvPr/>
        </p:nvSpPr>
        <p:spPr>
          <a:xfrm>
            <a:off x="838467" y="1581148"/>
            <a:ext cx="11641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User</a:t>
            </a:r>
          </a:p>
          <a:p>
            <a:pPr algn="ctr"/>
            <a:r>
              <a:rPr lang="en-US" sz="3200" dirty="0"/>
              <a:t>Code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3A24FC5-3537-2A00-DA35-759FB64ADFC2}"/>
              </a:ext>
            </a:extLst>
          </p:cNvPr>
          <p:cNvCxnSpPr/>
          <p:nvPr/>
        </p:nvCxnSpPr>
        <p:spPr>
          <a:xfrm>
            <a:off x="3133725" y="1581149"/>
            <a:ext cx="0" cy="5038725"/>
          </a:xfrm>
          <a:prstGeom prst="line">
            <a:avLst/>
          </a:prstGeom>
          <a:ln>
            <a:solidFill>
              <a:srgbClr val="B3A36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048AFF4-E375-895E-C0EE-9842BC70B38D}"/>
              </a:ext>
            </a:extLst>
          </p:cNvPr>
          <p:cNvSpPr txBox="1"/>
          <p:nvPr/>
        </p:nvSpPr>
        <p:spPr>
          <a:xfrm>
            <a:off x="4802488" y="1581148"/>
            <a:ext cx="1710725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GASan</a:t>
            </a:r>
          </a:p>
          <a:p>
            <a:pPr algn="ctr"/>
            <a:r>
              <a:rPr lang="en-US" sz="3200" dirty="0"/>
              <a:t>Runtime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39DF34B-7249-F123-3DF7-90D8AB74030B}"/>
              </a:ext>
            </a:extLst>
          </p:cNvPr>
          <p:cNvCxnSpPr/>
          <p:nvPr/>
        </p:nvCxnSpPr>
        <p:spPr>
          <a:xfrm>
            <a:off x="8181975" y="1581148"/>
            <a:ext cx="0" cy="5038725"/>
          </a:xfrm>
          <a:prstGeom prst="line">
            <a:avLst/>
          </a:prstGeom>
          <a:ln>
            <a:solidFill>
              <a:srgbClr val="B3A36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1B320E0-2896-9C56-1FFE-916F824E23BD}"/>
              </a:ext>
            </a:extLst>
          </p:cNvPr>
          <p:cNvSpPr txBox="1"/>
          <p:nvPr/>
        </p:nvSpPr>
        <p:spPr>
          <a:xfrm>
            <a:off x="9336220" y="1581148"/>
            <a:ext cx="17107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CUDA</a:t>
            </a:r>
          </a:p>
          <a:p>
            <a:pPr algn="ctr"/>
            <a:r>
              <a:rPr lang="en-US" sz="3200" dirty="0"/>
              <a:t>Runtime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CA48064-3BBF-3971-52F6-F0A9F5321049}"/>
              </a:ext>
            </a:extLst>
          </p:cNvPr>
          <p:cNvSpPr/>
          <p:nvPr/>
        </p:nvSpPr>
        <p:spPr>
          <a:xfrm>
            <a:off x="10212650" y="3298859"/>
            <a:ext cx="1323971" cy="32099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FF43549-E616-7233-F7CB-632784AFDE1C}"/>
              </a:ext>
            </a:extLst>
          </p:cNvPr>
          <p:cNvSpPr txBox="1"/>
          <p:nvPr/>
        </p:nvSpPr>
        <p:spPr>
          <a:xfrm>
            <a:off x="9980802" y="2852075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 Memory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999FC68-1D54-C695-A855-5AAE7DD51CA0}"/>
              </a:ext>
            </a:extLst>
          </p:cNvPr>
          <p:cNvSpPr/>
          <p:nvPr/>
        </p:nvSpPr>
        <p:spPr>
          <a:xfrm>
            <a:off x="10212651" y="3638550"/>
            <a:ext cx="1323970" cy="6381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Shadow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B72B0C0-517B-7EE7-A18F-3816FFB559D8}"/>
              </a:ext>
            </a:extLst>
          </p:cNvPr>
          <p:cNvSpPr/>
          <p:nvPr/>
        </p:nvSpPr>
        <p:spPr>
          <a:xfrm>
            <a:off x="10212649" y="4433913"/>
            <a:ext cx="1323970" cy="19176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Allocation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Pool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45F447-BBE2-5D86-4A80-4922DBEB9CA9}"/>
              </a:ext>
            </a:extLst>
          </p:cNvPr>
          <p:cNvSpPr txBox="1"/>
          <p:nvPr/>
        </p:nvSpPr>
        <p:spPr>
          <a:xfrm>
            <a:off x="8584003" y="3488509"/>
            <a:ext cx="122661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ShadowBase</a:t>
            </a:r>
            <a:endParaRPr lang="en-US" sz="13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FEE810B-CF01-A46B-3CEE-67898E97E243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9810621" y="3638550"/>
            <a:ext cx="4020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C1E2C72-7BD8-E840-EA5C-B831AEF1C7CE}"/>
              </a:ext>
            </a:extLst>
          </p:cNvPr>
          <p:cNvSpPr txBox="1"/>
          <p:nvPr/>
        </p:nvSpPr>
        <p:spPr>
          <a:xfrm>
            <a:off x="8584003" y="4807061"/>
            <a:ext cx="11224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0x7f…5900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D011776-8609-5769-49A7-6B174F6E36A8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9706426" y="4957102"/>
            <a:ext cx="50622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A0C726D-22C4-FCC9-2331-9F58B3E6E673}"/>
              </a:ext>
            </a:extLst>
          </p:cNvPr>
          <p:cNvSpPr txBox="1"/>
          <p:nvPr/>
        </p:nvSpPr>
        <p:spPr>
          <a:xfrm>
            <a:off x="8584003" y="5517776"/>
            <a:ext cx="11224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0x7f…7a00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B063647-D927-834B-BE96-91D61513A22E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9706426" y="5667817"/>
            <a:ext cx="50622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478E2EC-7881-850A-7DE1-A654EF9EED44}"/>
              </a:ext>
            </a:extLst>
          </p:cNvPr>
          <p:cNvSpPr txBox="1"/>
          <p:nvPr/>
        </p:nvSpPr>
        <p:spPr>
          <a:xfrm>
            <a:off x="638893" y="3549342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cudaMalloc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D739BD-D83A-028F-19D0-CBBB82A7917D}"/>
              </a:ext>
            </a:extLst>
          </p:cNvPr>
          <p:cNvSpPr txBox="1"/>
          <p:nvPr/>
        </p:nvSpPr>
        <p:spPr>
          <a:xfrm>
            <a:off x="776751" y="407385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cudaFree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1F947E-1BDB-537B-C279-4B565543E8F5}"/>
              </a:ext>
            </a:extLst>
          </p:cNvPr>
          <p:cNvSpPr txBox="1"/>
          <p:nvPr/>
        </p:nvSpPr>
        <p:spPr>
          <a:xfrm>
            <a:off x="638893" y="4598372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cudaMemcpy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9EDD70-4B2C-AE5D-4F9F-BFEC4675A005}"/>
              </a:ext>
            </a:extLst>
          </p:cNvPr>
          <p:cNvSpPr txBox="1"/>
          <p:nvPr/>
        </p:nvSpPr>
        <p:spPr>
          <a:xfrm>
            <a:off x="225318" y="3024827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cudaLaunchKernel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3A354AE-3733-A448-CF4B-2D70D2D64260}"/>
              </a:ext>
            </a:extLst>
          </p:cNvPr>
          <p:cNvSpPr txBox="1"/>
          <p:nvPr/>
        </p:nvSpPr>
        <p:spPr>
          <a:xfrm>
            <a:off x="3363119" y="3541098"/>
            <a:ext cx="213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Offsetable Handle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0x729200001000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D2D4E7D-4F96-0C21-CA64-772D498907BF}"/>
              </a:ext>
            </a:extLst>
          </p:cNvPr>
          <p:cNvSpPr txBox="1"/>
          <p:nvPr/>
        </p:nvSpPr>
        <p:spPr>
          <a:xfrm>
            <a:off x="5772547" y="3541099"/>
            <a:ext cx="213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Device Pointer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0x00007fff6900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F58ACD9-89C8-66A6-5605-E792A749870B}"/>
              </a:ext>
            </a:extLst>
          </p:cNvPr>
          <p:cNvCxnSpPr>
            <a:cxnSpLocks/>
            <a:stCxn id="44" idx="2"/>
            <a:endCxn id="4" idx="0"/>
          </p:cNvCxnSpPr>
          <p:nvPr/>
        </p:nvCxnSpPr>
        <p:spPr>
          <a:xfrm>
            <a:off x="4429523" y="4187429"/>
            <a:ext cx="1228327" cy="1051647"/>
          </a:xfrm>
          <a:prstGeom prst="straightConnector1">
            <a:avLst/>
          </a:prstGeom>
          <a:ln w="76200">
            <a:solidFill>
              <a:srgbClr val="B3A369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79731DE-F342-F06F-5BB2-C0276E4FFA55}"/>
              </a:ext>
            </a:extLst>
          </p:cNvPr>
          <p:cNvCxnSpPr>
            <a:cxnSpLocks/>
            <a:stCxn id="45" idx="2"/>
            <a:endCxn id="4" idx="0"/>
          </p:cNvCxnSpPr>
          <p:nvPr/>
        </p:nvCxnSpPr>
        <p:spPr>
          <a:xfrm flipH="1">
            <a:off x="5657850" y="4187430"/>
            <a:ext cx="1181101" cy="1051646"/>
          </a:xfrm>
          <a:prstGeom prst="straightConnector1">
            <a:avLst/>
          </a:prstGeom>
          <a:ln w="76200">
            <a:solidFill>
              <a:srgbClr val="B3A369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D655FC5-1F04-CDC7-C1DA-C0D32B8C023C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4429523" y="2383354"/>
            <a:ext cx="0" cy="1157744"/>
          </a:xfrm>
          <a:prstGeom prst="straightConnector1">
            <a:avLst/>
          </a:prstGeom>
          <a:ln w="76200">
            <a:solidFill>
              <a:srgbClr val="B3A369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21BAA7B-4721-3A2F-A1E2-82E5C57A62D9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6838951" y="2383354"/>
            <a:ext cx="0" cy="1157745"/>
          </a:xfrm>
          <a:prstGeom prst="straightConnector1">
            <a:avLst/>
          </a:prstGeom>
          <a:ln w="76200">
            <a:solidFill>
              <a:srgbClr val="B3A369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10127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6814"/>
            <a:ext cx="10265036" cy="1143000"/>
          </a:xfrm>
        </p:spPr>
        <p:txBody>
          <a:bodyPr>
            <a:normAutofit/>
          </a:bodyPr>
          <a:lstStyle/>
          <a:p>
            <a:r>
              <a:rPr lang="en-US" sz="4400" dirty="0"/>
              <a:t>Methodology: Runtime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640649-AE79-5B43-F5DE-15CB7CD90BA1}"/>
              </a:ext>
            </a:extLst>
          </p:cNvPr>
          <p:cNvSpPr txBox="1"/>
          <p:nvPr/>
        </p:nvSpPr>
        <p:spPr>
          <a:xfrm>
            <a:off x="542925" y="1657350"/>
            <a:ext cx="733425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Trace-Based Simulation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AccelSim</a:t>
            </a: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Rodinia</a:t>
            </a:r>
            <a:r>
              <a:rPr lang="en-US" sz="2800" dirty="0"/>
              <a:t> 3.1 on RTX 2060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Instrumentation for memory operations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LDG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STG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  <a:cs typeface="Courier New" panose="02070309020205020404" pitchFamily="49" charset="0"/>
              </a:rPr>
              <a:t>Also simulate variants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  <a:cs typeface="Courier New" panose="02070309020205020404" pitchFamily="49" charset="0"/>
              </a:rPr>
              <a:t>GASanNoMem-128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  <a:cs typeface="Courier New" panose="02070309020205020404" pitchFamily="49" charset="0"/>
              </a:rPr>
              <a:t>GASanNoMem-256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  <a:cs typeface="Courier New" panose="02070309020205020404" pitchFamily="49" charset="0"/>
              </a:rPr>
              <a:t>GASan-8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F2C44E-D2C6-F093-0AC8-429D67867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099" y="3248024"/>
            <a:ext cx="296227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4585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6814"/>
            <a:ext cx="10265036" cy="1143000"/>
          </a:xfrm>
        </p:spPr>
        <p:txBody>
          <a:bodyPr>
            <a:normAutofit/>
          </a:bodyPr>
          <a:lstStyle/>
          <a:p>
            <a:r>
              <a:rPr lang="en-US" sz="4400" dirty="0"/>
              <a:t>Methodology: Memory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640649-AE79-5B43-F5DE-15CB7CD90BA1}"/>
              </a:ext>
            </a:extLst>
          </p:cNvPr>
          <p:cNvSpPr txBox="1"/>
          <p:nvPr/>
        </p:nvSpPr>
        <p:spPr>
          <a:xfrm>
            <a:off x="542925" y="1657350"/>
            <a:ext cx="10972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Trace-Based Simulation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Custom simulator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Rodinia</a:t>
            </a:r>
            <a:r>
              <a:rPr lang="en-US" sz="2800" dirty="0"/>
              <a:t> 3.1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Capture with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LD_PRELOAD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cudaMalloc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cudaFree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  <a:cs typeface="Courier New" panose="02070309020205020404" pitchFamily="49" charset="0"/>
              </a:rPr>
              <a:t>Simple left-to-right scan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  <a:cs typeface="Courier New" panose="02070309020205020404" pitchFamily="49" charset="0"/>
              </a:rPr>
              <a:t>Implements redzones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  <a:cs typeface="Courier New" panose="02070309020205020404" pitchFamily="49" charset="0"/>
              </a:rPr>
              <a:t>Implements redzone merging</a:t>
            </a:r>
          </a:p>
        </p:txBody>
      </p:sp>
    </p:spTree>
    <p:extLst>
      <p:ext uri="{BB962C8B-B14F-4D97-AF65-F5344CB8AC3E}">
        <p14:creationId xmlns:p14="http://schemas.microsoft.com/office/powerpoint/2010/main" val="421987779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6814"/>
            <a:ext cx="10265036" cy="1143000"/>
          </a:xfrm>
        </p:spPr>
        <p:txBody>
          <a:bodyPr>
            <a:normAutofit/>
          </a:bodyPr>
          <a:lstStyle/>
          <a:p>
            <a:r>
              <a:rPr lang="en-US" sz="4400" dirty="0"/>
              <a:t>Results: Runtime Overhead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30414C0-11E5-8E0D-729C-DBAEDE4A4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25" y="1562100"/>
            <a:ext cx="5590015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C2756A-4C09-1E33-A2A1-831E32499EB3}"/>
              </a:ext>
            </a:extLst>
          </p:cNvPr>
          <p:cNvSpPr txBox="1"/>
          <p:nvPr/>
        </p:nvSpPr>
        <p:spPr>
          <a:xfrm>
            <a:off x="504825" y="1781175"/>
            <a:ext cx="5257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31% Average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88% Max for GASan-128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78% Max for GASan-256</a:t>
            </a:r>
            <a:endParaRPr lang="en-US" sz="2800" dirty="0">
              <a:latin typeface="+mj-lt"/>
              <a:cs typeface="Courier New" panose="020703090202050204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kmeans</a:t>
            </a:r>
            <a:r>
              <a:rPr lang="en-US" sz="2800" dirty="0"/>
              <a:t> shows a speedup</a:t>
            </a:r>
          </a:p>
        </p:txBody>
      </p:sp>
    </p:spTree>
    <p:extLst>
      <p:ext uri="{BB962C8B-B14F-4D97-AF65-F5344CB8AC3E}">
        <p14:creationId xmlns:p14="http://schemas.microsoft.com/office/powerpoint/2010/main" val="385557757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6814"/>
            <a:ext cx="10265036" cy="1143000"/>
          </a:xfrm>
        </p:spPr>
        <p:txBody>
          <a:bodyPr>
            <a:normAutofit/>
          </a:bodyPr>
          <a:lstStyle/>
          <a:p>
            <a:r>
              <a:rPr lang="en-US" sz="4400" dirty="0"/>
              <a:t>Results: Runtime Overhead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EB4A31E-FE33-7DD4-0AED-E6D64196C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1598650"/>
            <a:ext cx="5057775" cy="429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0BB553E4-0498-3F2A-0BC8-EB627BCFC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175" y="1647825"/>
            <a:ext cx="5057775" cy="4242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44071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6814"/>
            <a:ext cx="10265036" cy="1143000"/>
          </a:xfrm>
        </p:spPr>
        <p:txBody>
          <a:bodyPr>
            <a:normAutofit/>
          </a:bodyPr>
          <a:lstStyle/>
          <a:p>
            <a:r>
              <a:rPr lang="en-US" sz="4400" dirty="0"/>
              <a:t>Results: Memory Footprint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882EA7F-A5C6-B859-C076-E50F016DD5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104980"/>
              </p:ext>
            </p:extLst>
          </p:nvPr>
        </p:nvGraphicFramePr>
        <p:xfrm>
          <a:off x="2032000" y="1800224"/>
          <a:ext cx="8128000" cy="4492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32596039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540165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358340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52560543"/>
                    </a:ext>
                  </a:extLst>
                </a:gridCol>
              </a:tblGrid>
              <a:tr h="3208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Benchmark</a:t>
                      </a:r>
                    </a:p>
                  </a:txBody>
                  <a:tcPr>
                    <a:solidFill>
                      <a:srgbClr val="8574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L</a:t>
                      </a:r>
                      <a:r>
                        <a:rPr lang="en-US" dirty="0"/>
                        <a:t> = 10%</a:t>
                      </a:r>
                    </a:p>
                  </a:txBody>
                  <a:tcPr>
                    <a:solidFill>
                      <a:srgbClr val="8574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L</a:t>
                      </a:r>
                      <a:r>
                        <a:rPr lang="en-US" dirty="0"/>
                        <a:t> = 50%</a:t>
                      </a:r>
                    </a:p>
                  </a:txBody>
                  <a:tcPr>
                    <a:solidFill>
                      <a:srgbClr val="8574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L</a:t>
                      </a:r>
                      <a:r>
                        <a:rPr lang="en-US" dirty="0"/>
                        <a:t> = 100%</a:t>
                      </a:r>
                    </a:p>
                  </a:txBody>
                  <a:tcPr>
                    <a:solidFill>
                      <a:srgbClr val="8574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0568680"/>
                  </a:ext>
                </a:extLst>
              </a:tr>
              <a:tr h="320872"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b+tree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18.6%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90.8%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180.4%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754789"/>
                  </a:ext>
                </a:extLst>
              </a:tr>
              <a:tr h="320872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backprop</a:t>
                      </a:r>
                    </a:p>
                  </a:txBody>
                  <a:tcPr>
                    <a:solidFill>
                      <a:srgbClr val="EBE7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15.7%</a:t>
                      </a:r>
                    </a:p>
                  </a:txBody>
                  <a:tcPr>
                    <a:solidFill>
                      <a:srgbClr val="EBE7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75.7%</a:t>
                      </a:r>
                    </a:p>
                  </a:txBody>
                  <a:tcPr>
                    <a:solidFill>
                      <a:srgbClr val="EBE7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151.3%</a:t>
                      </a:r>
                    </a:p>
                  </a:txBody>
                  <a:tcPr>
                    <a:solidFill>
                      <a:srgbClr val="EBE7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627804"/>
                  </a:ext>
                </a:extLst>
              </a:tr>
              <a:tr h="320872"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bfs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17.6%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86.0%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170.6%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549401"/>
                  </a:ext>
                </a:extLst>
              </a:tr>
              <a:tr h="320872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dwt2d</a:t>
                      </a:r>
                    </a:p>
                  </a:txBody>
                  <a:tcPr>
                    <a:solidFill>
                      <a:srgbClr val="EBE7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11.1%</a:t>
                      </a:r>
                    </a:p>
                  </a:txBody>
                  <a:tcPr>
                    <a:solidFill>
                      <a:srgbClr val="EBE7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52.3%</a:t>
                      </a:r>
                    </a:p>
                  </a:txBody>
                  <a:tcPr>
                    <a:solidFill>
                      <a:srgbClr val="EBE7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104.7%</a:t>
                      </a:r>
                    </a:p>
                  </a:txBody>
                  <a:tcPr>
                    <a:solidFill>
                      <a:srgbClr val="EBE7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627808"/>
                  </a:ext>
                </a:extLst>
              </a:tr>
              <a:tr h="320872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gaussian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15.5%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75.2%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150.4%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3963147"/>
                  </a:ext>
                </a:extLst>
              </a:tr>
              <a:tr h="320872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hotspot</a:t>
                      </a:r>
                    </a:p>
                  </a:txBody>
                  <a:tcPr>
                    <a:solidFill>
                      <a:srgbClr val="EBE7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10.5%</a:t>
                      </a:r>
                    </a:p>
                  </a:txBody>
                  <a:tcPr>
                    <a:solidFill>
                      <a:srgbClr val="EBE7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51.0%</a:t>
                      </a:r>
                    </a:p>
                  </a:txBody>
                  <a:tcPr>
                    <a:solidFill>
                      <a:srgbClr val="EBE7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101.0%</a:t>
                      </a:r>
                    </a:p>
                  </a:txBody>
                  <a:tcPr>
                    <a:solidFill>
                      <a:srgbClr val="EBE7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76248"/>
                  </a:ext>
                </a:extLst>
              </a:tr>
              <a:tr h="320872"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kmeans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15.4%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75.6%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151.1%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916561"/>
                  </a:ext>
                </a:extLst>
              </a:tr>
              <a:tr h="320872"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lud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rgbClr val="EBE7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10.9%</a:t>
                      </a:r>
                    </a:p>
                  </a:txBody>
                  <a:tcPr>
                    <a:solidFill>
                      <a:srgbClr val="EBE7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50.8%</a:t>
                      </a:r>
                    </a:p>
                  </a:txBody>
                  <a:tcPr>
                    <a:solidFill>
                      <a:srgbClr val="EBE7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100.8%</a:t>
                      </a:r>
                    </a:p>
                  </a:txBody>
                  <a:tcPr>
                    <a:solidFill>
                      <a:srgbClr val="EBE7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702092"/>
                  </a:ext>
                </a:extLst>
              </a:tr>
              <a:tr h="320872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myocyte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0.4%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0.4%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0.4%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428173"/>
                  </a:ext>
                </a:extLst>
              </a:tr>
              <a:tr h="320872"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nn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rgbClr val="EBE7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14.3%</a:t>
                      </a:r>
                    </a:p>
                  </a:txBody>
                  <a:tcPr>
                    <a:solidFill>
                      <a:srgbClr val="EBE7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66.7%</a:t>
                      </a:r>
                    </a:p>
                  </a:txBody>
                  <a:tcPr>
                    <a:solidFill>
                      <a:srgbClr val="EBE7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134.1%</a:t>
                      </a:r>
                    </a:p>
                  </a:txBody>
                  <a:tcPr>
                    <a:solidFill>
                      <a:srgbClr val="EBE7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903431"/>
                  </a:ext>
                </a:extLst>
              </a:tr>
              <a:tr h="320872">
                <a:tc>
                  <a:txBody>
                    <a:bodyPr/>
                    <a:lstStyle/>
                    <a:p>
                      <a:pPr algn="r"/>
                      <a:r>
                        <a:rPr lang="en-US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nw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10.8%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50.8%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101.5%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31833"/>
                  </a:ext>
                </a:extLst>
              </a:tr>
              <a:tr h="320872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srad_v1</a:t>
                      </a:r>
                    </a:p>
                  </a:txBody>
                  <a:tcPr>
                    <a:solidFill>
                      <a:srgbClr val="EBE7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11.7%</a:t>
                      </a:r>
                    </a:p>
                  </a:txBody>
                  <a:tcPr>
                    <a:solidFill>
                      <a:srgbClr val="EBE7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57.1%</a:t>
                      </a:r>
                    </a:p>
                  </a:txBody>
                  <a:tcPr>
                    <a:solidFill>
                      <a:srgbClr val="EBE7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113.3%</a:t>
                      </a:r>
                    </a:p>
                  </a:txBody>
                  <a:tcPr>
                    <a:solidFill>
                      <a:srgbClr val="EBE7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332707"/>
                  </a:ext>
                </a:extLst>
              </a:tr>
              <a:tr h="320872"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Average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13.8%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65.9%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130.9%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665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546105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6814"/>
            <a:ext cx="10265036" cy="1143000"/>
          </a:xfrm>
        </p:spPr>
        <p:txBody>
          <a:bodyPr>
            <a:normAutofit/>
          </a:bodyPr>
          <a:lstStyle/>
          <a:p>
            <a:r>
              <a:rPr lang="en-US" sz="4400" dirty="0"/>
              <a:t>Conclusion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B8DC5B-01BC-8482-95A6-0CD05427A6B3}"/>
              </a:ext>
            </a:extLst>
          </p:cNvPr>
          <p:cNvSpPr txBox="1"/>
          <p:nvPr/>
        </p:nvSpPr>
        <p:spPr>
          <a:xfrm>
            <a:off x="542925" y="1657350"/>
            <a:ext cx="10972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  <a:cs typeface="Courier New" panose="02070309020205020404" pitchFamily="49" charset="0"/>
              </a:rPr>
              <a:t>Pros: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  <a:cs typeface="Courier New" panose="02070309020205020404" pitchFamily="49" charset="0"/>
              </a:rPr>
              <a:t>Performs better than ASan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  <a:cs typeface="Courier New" panose="02070309020205020404" pitchFamily="49" charset="0"/>
              </a:rPr>
              <a:t>Does not modify CUDA runtime</a:t>
            </a:r>
          </a:p>
          <a:p>
            <a:r>
              <a:rPr lang="en-US" sz="2800" b="1" dirty="0">
                <a:latin typeface="+mj-lt"/>
                <a:cs typeface="Courier New" panose="02070309020205020404" pitchFamily="49" charset="0"/>
              </a:rPr>
              <a:t>Cons: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  <a:cs typeface="Courier New" panose="02070309020205020404" pitchFamily="49" charset="0"/>
              </a:rPr>
              <a:t>Hard to sidestep lack of VM</a:t>
            </a:r>
          </a:p>
        </p:txBody>
      </p:sp>
    </p:spTree>
    <p:extLst>
      <p:ext uri="{BB962C8B-B14F-4D97-AF65-F5344CB8AC3E}">
        <p14:creationId xmlns:p14="http://schemas.microsoft.com/office/powerpoint/2010/main" val="167812983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6814"/>
            <a:ext cx="10265036" cy="1143000"/>
          </a:xfrm>
        </p:spPr>
        <p:txBody>
          <a:bodyPr>
            <a:normAutofit/>
          </a:bodyPr>
          <a:lstStyle/>
          <a:p>
            <a:r>
              <a:rPr lang="en-US" sz="4400" dirty="0"/>
              <a:t>Problem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GPU Icon">
            <a:extLst>
              <a:ext uri="{FF2B5EF4-FFF2-40B4-BE49-F238E27FC236}">
                <a16:creationId xmlns:a16="http://schemas.microsoft.com/office/drawing/2014/main" id="{8B805D9D-473D-2C12-E703-DD4C73B5BB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13" b="29123"/>
          <a:stretch/>
        </p:blipFill>
        <p:spPr>
          <a:xfrm rot="5400000">
            <a:off x="-639877" y="3039420"/>
            <a:ext cx="4482106" cy="18809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1CE79C-6F35-2EDE-C0B3-1C826E1516A2}"/>
              </a:ext>
            </a:extLst>
          </p:cNvPr>
          <p:cNvSpPr txBox="1"/>
          <p:nvPr/>
        </p:nvSpPr>
        <p:spPr>
          <a:xfrm>
            <a:off x="660720" y="6067330"/>
            <a:ext cx="16145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https://www.vecteezy.com/free-vector/gpu</a:t>
            </a:r>
          </a:p>
        </p:txBody>
      </p:sp>
      <p:pic>
        <p:nvPicPr>
          <p:cNvPr id="1026" name="Picture 2" descr="Bitcoin - Wikipedia">
            <a:extLst>
              <a:ext uri="{FF2B5EF4-FFF2-40B4-BE49-F238E27FC236}">
                <a16:creationId xmlns:a16="http://schemas.microsoft.com/office/drawing/2014/main" id="{25428909-C2A2-5766-2C4A-E84A290D6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1999" y="1996223"/>
            <a:ext cx="1459832" cy="145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719A22A-42B9-46A2-0B04-E6E1AAE7CABE}"/>
              </a:ext>
            </a:extLst>
          </p:cNvPr>
          <p:cNvSpPr txBox="1"/>
          <p:nvPr/>
        </p:nvSpPr>
        <p:spPr>
          <a:xfrm>
            <a:off x="9421212" y="3456055"/>
            <a:ext cx="1861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https://upload.wikimedia.org/wikipedia/commons/</a:t>
            </a:r>
          </a:p>
          <a:p>
            <a:r>
              <a:rPr lang="en-US" sz="600" dirty="0"/>
              <a:t>thumb/4/46/Bitcoin.svg/1200px-Bitcoin.svg.png</a:t>
            </a:r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0DD0E844-169B-A83E-51C4-363A00A3941F}"/>
              </a:ext>
            </a:extLst>
          </p:cNvPr>
          <p:cNvSpPr/>
          <p:nvPr/>
        </p:nvSpPr>
        <p:spPr>
          <a:xfrm rot="10800000">
            <a:off x="3014963" y="2895514"/>
            <a:ext cx="1915926" cy="2168723"/>
          </a:xfrm>
          <a:prstGeom prst="leftArrow">
            <a:avLst/>
          </a:prstGeom>
          <a:solidFill>
            <a:srgbClr val="B3A3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Dna Helix Images - Free Download on Freepik">
            <a:extLst>
              <a:ext uri="{FF2B5EF4-FFF2-40B4-BE49-F238E27FC236}">
                <a16:creationId xmlns:a16="http://schemas.microsoft.com/office/drawing/2014/main" id="{8EF7C6F8-1197-6F84-A3C7-5FD45B2CC6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58" t="35740" r="5053" b="36049"/>
          <a:stretch/>
        </p:blipFill>
        <p:spPr bwMode="auto">
          <a:xfrm rot="18656680">
            <a:off x="9512105" y="3964803"/>
            <a:ext cx="1563890" cy="2386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BDCD24A-9590-770F-8E70-3F83A60E37C5}"/>
              </a:ext>
            </a:extLst>
          </p:cNvPr>
          <p:cNvSpPr txBox="1"/>
          <p:nvPr/>
        </p:nvSpPr>
        <p:spPr>
          <a:xfrm>
            <a:off x="9117458" y="6016326"/>
            <a:ext cx="255214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https://img.freepik.com/free-vector/dna-molecule-set_74855-7178.jpg</a:t>
            </a:r>
          </a:p>
        </p:txBody>
      </p:sp>
      <p:pic>
        <p:nvPicPr>
          <p:cNvPr id="1034" name="Picture 10" descr="Neural Network Icon Images – Browse 41,539 Stock Photos, Vectors, and Video  | Adobe Stock">
            <a:extLst>
              <a:ext uri="{FF2B5EF4-FFF2-40B4-BE49-F238E27FC236}">
                <a16:creationId xmlns:a16="http://schemas.microsoft.com/office/drawing/2014/main" id="{78AFCD9E-AFAF-E7DD-AC8A-859166E30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027" y="2655565"/>
            <a:ext cx="3208047" cy="265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A842BB3-8ECD-D82C-8558-6E72FF5ABC69}"/>
              </a:ext>
            </a:extLst>
          </p:cNvPr>
          <p:cNvSpPr txBox="1"/>
          <p:nvPr/>
        </p:nvSpPr>
        <p:spPr>
          <a:xfrm>
            <a:off x="5572027" y="5310501"/>
            <a:ext cx="23967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https://t3.ftcdn.net/jpg/05/31/39/34/360_F_531393408_W2SbunfJ4GIaeMP4fOPoCTvOKTeTnmiK.jpg</a:t>
            </a:r>
          </a:p>
        </p:txBody>
      </p:sp>
    </p:spTree>
    <p:extLst>
      <p:ext uri="{BB962C8B-B14F-4D97-AF65-F5344CB8AC3E}">
        <p14:creationId xmlns:p14="http://schemas.microsoft.com/office/powerpoint/2010/main" val="149134006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6814"/>
            <a:ext cx="10265036" cy="1143000"/>
          </a:xfrm>
        </p:spPr>
        <p:txBody>
          <a:bodyPr>
            <a:normAutofit/>
          </a:bodyPr>
          <a:lstStyle/>
          <a:p>
            <a:r>
              <a:rPr lang="en-US" sz="4400" dirty="0"/>
              <a:t>Problem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2CC7E-7F47-8E87-3143-FF86A4591266}"/>
              </a:ext>
            </a:extLst>
          </p:cNvPr>
          <p:cNvSpPr/>
          <p:nvPr/>
        </p:nvSpPr>
        <p:spPr>
          <a:xfrm>
            <a:off x="2107933" y="2644540"/>
            <a:ext cx="1886551" cy="33592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AF9925-4529-4EEE-71EB-FC17A09A0FFB}"/>
              </a:ext>
            </a:extLst>
          </p:cNvPr>
          <p:cNvSpPr/>
          <p:nvPr/>
        </p:nvSpPr>
        <p:spPr>
          <a:xfrm>
            <a:off x="2107933" y="2865922"/>
            <a:ext cx="1886551" cy="228118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Allocated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Buffer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78B31D-D7F2-A0A5-D953-E0E8CF0987C9}"/>
              </a:ext>
            </a:extLst>
          </p:cNvPr>
          <p:cNvCxnSpPr>
            <a:cxnSpLocks/>
          </p:cNvCxnSpPr>
          <p:nvPr/>
        </p:nvCxnSpPr>
        <p:spPr>
          <a:xfrm>
            <a:off x="1386038" y="5589871"/>
            <a:ext cx="721895" cy="0"/>
          </a:xfrm>
          <a:prstGeom prst="straightConnector1">
            <a:avLst/>
          </a:prstGeom>
          <a:ln w="57150">
            <a:solidFill>
              <a:srgbClr val="B3A369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FBA2F12-DDCD-F1F8-400D-C10AF081AA22}"/>
              </a:ext>
            </a:extLst>
          </p:cNvPr>
          <p:cNvSpPr txBox="1"/>
          <p:nvPr/>
        </p:nvSpPr>
        <p:spPr>
          <a:xfrm>
            <a:off x="897413" y="1899939"/>
            <a:ext cx="43075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Spatial Memory Safety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EE7EB4-7DE4-2D7F-C138-1F63FCC976A7}"/>
              </a:ext>
            </a:extLst>
          </p:cNvPr>
          <p:cNvSpPr/>
          <p:nvPr/>
        </p:nvSpPr>
        <p:spPr>
          <a:xfrm>
            <a:off x="7771282" y="2642133"/>
            <a:ext cx="1886551" cy="33592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92184F-DA9C-FF70-7DD5-A08C076E5CEB}"/>
              </a:ext>
            </a:extLst>
          </p:cNvPr>
          <p:cNvSpPr/>
          <p:nvPr/>
        </p:nvSpPr>
        <p:spPr>
          <a:xfrm>
            <a:off x="7771282" y="4620126"/>
            <a:ext cx="1886551" cy="10539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Freed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Buffer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A999B2-9DBD-27DB-96F1-A822FF550D98}"/>
              </a:ext>
            </a:extLst>
          </p:cNvPr>
          <p:cNvCxnSpPr>
            <a:cxnSpLocks/>
          </p:cNvCxnSpPr>
          <p:nvPr/>
        </p:nvCxnSpPr>
        <p:spPr>
          <a:xfrm>
            <a:off x="7049386" y="5009949"/>
            <a:ext cx="721895" cy="0"/>
          </a:xfrm>
          <a:prstGeom prst="straightConnector1">
            <a:avLst/>
          </a:prstGeom>
          <a:ln w="57150">
            <a:solidFill>
              <a:srgbClr val="B3A369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295E0CF-D483-6595-8BB6-CD63E0361796}"/>
              </a:ext>
            </a:extLst>
          </p:cNvPr>
          <p:cNvSpPr txBox="1"/>
          <p:nvPr/>
        </p:nvSpPr>
        <p:spPr>
          <a:xfrm>
            <a:off x="6345446" y="1899939"/>
            <a:ext cx="47382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Temporal Memory Safety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BF3C36-D606-CCA5-4975-315750EF9201}"/>
              </a:ext>
            </a:extLst>
          </p:cNvPr>
          <p:cNvSpPr/>
          <p:nvPr/>
        </p:nvSpPr>
        <p:spPr>
          <a:xfrm>
            <a:off x="7771281" y="3060833"/>
            <a:ext cx="1886551" cy="10539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Allocated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Buffer</a:t>
            </a:r>
          </a:p>
        </p:txBody>
      </p:sp>
    </p:spTree>
    <p:extLst>
      <p:ext uri="{BB962C8B-B14F-4D97-AF65-F5344CB8AC3E}">
        <p14:creationId xmlns:p14="http://schemas.microsoft.com/office/powerpoint/2010/main" val="357855506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6814"/>
            <a:ext cx="10265036" cy="1143000"/>
          </a:xfrm>
        </p:spPr>
        <p:txBody>
          <a:bodyPr>
            <a:normAutofit/>
          </a:bodyPr>
          <a:lstStyle/>
          <a:p>
            <a:r>
              <a:rPr lang="en-US" sz="4400" dirty="0"/>
              <a:t>Problem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18A0729-31F2-7BDE-06C3-DDC9E97314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42"/>
          <a:stretch/>
        </p:blipFill>
        <p:spPr bwMode="auto">
          <a:xfrm>
            <a:off x="609600" y="2419266"/>
            <a:ext cx="4173858" cy="177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686668-3AF1-CAA0-EDFB-9FFB1B311B66}"/>
              </a:ext>
            </a:extLst>
          </p:cNvPr>
          <p:cNvSpPr txBox="1"/>
          <p:nvPr/>
        </p:nvSpPr>
        <p:spPr>
          <a:xfrm>
            <a:off x="1227489" y="1672455"/>
            <a:ext cx="3804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Mind Control (2020)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F27F24B-27D4-241C-B46A-D296A109A3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52"/>
          <a:stretch/>
        </p:blipFill>
        <p:spPr bwMode="auto">
          <a:xfrm>
            <a:off x="1787383" y="4508451"/>
            <a:ext cx="3476838" cy="177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6FDD92C-AF33-C79C-0EAF-1FF1FB2ACC40}"/>
              </a:ext>
            </a:extLst>
          </p:cNvPr>
          <p:cNvSpPr/>
          <p:nvPr/>
        </p:nvSpPr>
        <p:spPr>
          <a:xfrm>
            <a:off x="1797521" y="5704499"/>
            <a:ext cx="55628" cy="3747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B0B3E9C-F16E-CA45-453B-90DFB4BA32F5}"/>
              </a:ext>
            </a:extLst>
          </p:cNvPr>
          <p:cNvCxnSpPr>
            <a:cxnSpLocks/>
          </p:cNvCxnSpPr>
          <p:nvPr/>
        </p:nvCxnSpPr>
        <p:spPr>
          <a:xfrm>
            <a:off x="4354941" y="4191083"/>
            <a:ext cx="0" cy="130633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2DAC0A3-4B33-E2E7-DE03-30610DD9A388}"/>
              </a:ext>
            </a:extLst>
          </p:cNvPr>
          <p:cNvCxnSpPr>
            <a:cxnSpLocks/>
          </p:cNvCxnSpPr>
          <p:nvPr/>
        </p:nvCxnSpPr>
        <p:spPr>
          <a:xfrm flipV="1">
            <a:off x="1899064" y="4316852"/>
            <a:ext cx="2461098" cy="4864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34A3E3A-3749-A73F-D0E2-8CD7FD86C73E}"/>
              </a:ext>
            </a:extLst>
          </p:cNvPr>
          <p:cNvCxnSpPr>
            <a:cxnSpLocks/>
          </p:cNvCxnSpPr>
          <p:nvPr/>
        </p:nvCxnSpPr>
        <p:spPr>
          <a:xfrm>
            <a:off x="1903928" y="4316852"/>
            <a:ext cx="0" cy="2675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BAA916E-D57D-AC61-CA94-8C90F6BD9028}"/>
              </a:ext>
            </a:extLst>
          </p:cNvPr>
          <p:cNvCxnSpPr/>
          <p:nvPr/>
        </p:nvCxnSpPr>
        <p:spPr>
          <a:xfrm>
            <a:off x="6210300" y="1514474"/>
            <a:ext cx="0" cy="5038725"/>
          </a:xfrm>
          <a:prstGeom prst="line">
            <a:avLst/>
          </a:prstGeom>
          <a:ln>
            <a:solidFill>
              <a:srgbClr val="B3A36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FDC6305-BC11-2C90-8C07-C652DD7ADDB1}"/>
              </a:ext>
            </a:extLst>
          </p:cNvPr>
          <p:cNvSpPr txBox="1"/>
          <p:nvPr/>
        </p:nvSpPr>
        <p:spPr>
          <a:xfrm>
            <a:off x="8088304" y="1663098"/>
            <a:ext cx="2210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Languages</a:t>
            </a:r>
          </a:p>
        </p:txBody>
      </p:sp>
      <p:pic>
        <p:nvPicPr>
          <p:cNvPr id="2054" name="Picture 6" descr="CUDA | NVIDIA NGC">
            <a:extLst>
              <a:ext uri="{FF2B5EF4-FFF2-40B4-BE49-F238E27FC236}">
                <a16:creationId xmlns:a16="http://schemas.microsoft.com/office/drawing/2014/main" id="{95E439C2-A8E8-777C-93D7-4318DFA33C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4" t="20559" r="32778" b="21546"/>
          <a:stretch/>
        </p:blipFill>
        <p:spPr bwMode="auto">
          <a:xfrm>
            <a:off x="7464130" y="2622391"/>
            <a:ext cx="1828798" cy="175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AC588BB-B50C-D9D4-5278-2DC008A30057}"/>
              </a:ext>
            </a:extLst>
          </p:cNvPr>
          <p:cNvSpPr txBox="1"/>
          <p:nvPr/>
        </p:nvSpPr>
        <p:spPr>
          <a:xfrm>
            <a:off x="7273098" y="4323785"/>
            <a:ext cx="1824531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https://assets.nvidiagrid.net/ngc/logos/Cuda.png</a:t>
            </a:r>
          </a:p>
        </p:txBody>
      </p:sp>
      <p:pic>
        <p:nvPicPr>
          <p:cNvPr id="2056" name="Picture 8" descr="OpenCL logo">
            <a:extLst>
              <a:ext uri="{FF2B5EF4-FFF2-40B4-BE49-F238E27FC236}">
                <a16:creationId xmlns:a16="http://schemas.microsoft.com/office/drawing/2014/main" id="{93ED44BB-4C39-714E-799F-7A1F4D587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735" y="5080867"/>
            <a:ext cx="2045360" cy="91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EFFE98B-6776-7BF7-B030-86C46E89EA3C}"/>
              </a:ext>
            </a:extLst>
          </p:cNvPr>
          <p:cNvSpPr txBox="1"/>
          <p:nvPr/>
        </p:nvSpPr>
        <p:spPr>
          <a:xfrm>
            <a:off x="9097629" y="5997017"/>
            <a:ext cx="21312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https://upload.wikimedia.org/wikipedia/commons/thumb/4/4d/OpenCL_logo.svg/1920px-OpenCL_logo.svg.png</a:t>
            </a:r>
          </a:p>
        </p:txBody>
      </p:sp>
    </p:spTree>
    <p:extLst>
      <p:ext uri="{BB962C8B-B14F-4D97-AF65-F5344CB8AC3E}">
        <p14:creationId xmlns:p14="http://schemas.microsoft.com/office/powerpoint/2010/main" val="160054240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6814"/>
            <a:ext cx="10265036" cy="1143000"/>
          </a:xfrm>
        </p:spPr>
        <p:txBody>
          <a:bodyPr>
            <a:normAutofit/>
          </a:bodyPr>
          <a:lstStyle/>
          <a:p>
            <a:r>
              <a:rPr lang="en-US" sz="4400" dirty="0"/>
              <a:t>Prior Work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4B7DB-086F-702F-7334-203648B2C70B}"/>
              </a:ext>
            </a:extLst>
          </p:cNvPr>
          <p:cNvSpPr txBox="1"/>
          <p:nvPr/>
        </p:nvSpPr>
        <p:spPr>
          <a:xfrm>
            <a:off x="5038725" y="2215366"/>
            <a:ext cx="666890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cuda-memcheck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./demo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========= CUDA-MEMCHECK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Mallocing memory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Running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oob_kernel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Ran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oob_kernel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unspecified launch failure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Sync: unspecified launch failure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========= Invalid __global__ write of size 4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========= at 0x00000030 in demo.cu:10:oob_kernel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========= by thread (0,0,0) in block (0,0,0)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========= Address 0x87654320 is out of bounds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=========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========= ERROR SUMMARY: 1 error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09FFB0-41AE-003B-220C-D77F8BFA6175}"/>
              </a:ext>
            </a:extLst>
          </p:cNvPr>
          <p:cNvSpPr txBox="1"/>
          <p:nvPr/>
        </p:nvSpPr>
        <p:spPr>
          <a:xfrm>
            <a:off x="609600" y="2215366"/>
            <a:ext cx="3512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CUDA MemCheck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2FB424-7B54-B825-3588-5367D597EB62}"/>
              </a:ext>
            </a:extLst>
          </p:cNvPr>
          <p:cNvSpPr txBox="1"/>
          <p:nvPr/>
        </p:nvSpPr>
        <p:spPr>
          <a:xfrm>
            <a:off x="609601" y="2907863"/>
            <a:ext cx="41719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Production-ready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recompilation</a:t>
            </a:r>
          </a:p>
          <a:p>
            <a:r>
              <a:rPr lang="en-US" sz="2400" b="1" dirty="0"/>
              <a:t>Cons: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100x runtime</a:t>
            </a:r>
          </a:p>
        </p:txBody>
      </p:sp>
    </p:spTree>
    <p:extLst>
      <p:ext uri="{BB962C8B-B14F-4D97-AF65-F5344CB8AC3E}">
        <p14:creationId xmlns:p14="http://schemas.microsoft.com/office/powerpoint/2010/main" val="426146682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6814"/>
            <a:ext cx="10265036" cy="1143000"/>
          </a:xfrm>
        </p:spPr>
        <p:txBody>
          <a:bodyPr>
            <a:normAutofit/>
          </a:bodyPr>
          <a:lstStyle/>
          <a:p>
            <a:r>
              <a:rPr lang="en-US" sz="4400" dirty="0"/>
              <a:t>Prior Work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09FFB0-41AE-003B-220C-D77F8BFA6175}"/>
              </a:ext>
            </a:extLst>
          </p:cNvPr>
          <p:cNvSpPr txBox="1"/>
          <p:nvPr/>
        </p:nvSpPr>
        <p:spPr>
          <a:xfrm>
            <a:off x="609600" y="2215366"/>
            <a:ext cx="39053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Canary-Based Solutions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2FB424-7B54-B825-3588-5367D597EB62}"/>
              </a:ext>
            </a:extLst>
          </p:cNvPr>
          <p:cNvSpPr txBox="1"/>
          <p:nvPr/>
        </p:nvSpPr>
        <p:spPr>
          <a:xfrm>
            <a:off x="609600" y="3316566"/>
            <a:ext cx="39053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Low overhead: 10-20%</a:t>
            </a:r>
          </a:p>
          <a:p>
            <a:r>
              <a:rPr lang="en-US" sz="2400" b="1" dirty="0"/>
              <a:t>Cons: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Probabilistic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82002-E8DD-D4FF-77F0-97EF75B26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542" y="2215366"/>
            <a:ext cx="5125858" cy="12239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701271-B2D3-95FD-3F2E-13386EE5D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542" y="3722083"/>
            <a:ext cx="4992657" cy="25198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31D125-923D-5440-C544-1DF0DC666C9C}"/>
              </a:ext>
            </a:extLst>
          </p:cNvPr>
          <p:cNvSpPr txBox="1"/>
          <p:nvPr/>
        </p:nvSpPr>
        <p:spPr>
          <a:xfrm>
            <a:off x="4822761" y="4797356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GMOD (2018)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004F37-21EE-221E-AD92-924F1B54FAB4}"/>
              </a:ext>
            </a:extLst>
          </p:cNvPr>
          <p:cNvSpPr txBox="1"/>
          <p:nvPr/>
        </p:nvSpPr>
        <p:spPr>
          <a:xfrm>
            <a:off x="4514985" y="2647937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clARMOR</a:t>
            </a:r>
            <a:r>
              <a:rPr lang="en-US" dirty="0"/>
              <a:t> (2017)</a:t>
            </a:r>
          </a:p>
        </p:txBody>
      </p:sp>
    </p:spTree>
    <p:extLst>
      <p:ext uri="{BB962C8B-B14F-4D97-AF65-F5344CB8AC3E}">
        <p14:creationId xmlns:p14="http://schemas.microsoft.com/office/powerpoint/2010/main" val="79475636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6814"/>
            <a:ext cx="10265036" cy="1143000"/>
          </a:xfrm>
        </p:spPr>
        <p:txBody>
          <a:bodyPr>
            <a:normAutofit/>
          </a:bodyPr>
          <a:lstStyle/>
          <a:p>
            <a:r>
              <a:rPr lang="en-US" sz="4400" dirty="0"/>
              <a:t>Prior Work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09FFB0-41AE-003B-220C-D77F8BFA6175}"/>
              </a:ext>
            </a:extLst>
          </p:cNvPr>
          <p:cNvSpPr txBox="1"/>
          <p:nvPr/>
        </p:nvSpPr>
        <p:spPr>
          <a:xfrm>
            <a:off x="609600" y="2215366"/>
            <a:ext cx="3905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GPUShield</a:t>
            </a:r>
            <a:r>
              <a:rPr lang="en-US" sz="3200" dirty="0"/>
              <a:t> (2022)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2FB424-7B54-B825-3588-5367D597EB62}"/>
              </a:ext>
            </a:extLst>
          </p:cNvPr>
          <p:cNvSpPr txBox="1"/>
          <p:nvPr/>
        </p:nvSpPr>
        <p:spPr>
          <a:xfrm>
            <a:off x="609600" y="2890863"/>
            <a:ext cx="39053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Very low overhead: 0.8%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Per-allocation metadata</a:t>
            </a:r>
          </a:p>
          <a:p>
            <a:r>
              <a:rPr lang="en-US" sz="2400" b="1" dirty="0"/>
              <a:t>Cons: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Changes hardware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Changes kernel driver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81F191-A6CB-F709-03DF-8800483BD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962" y="1730604"/>
            <a:ext cx="4229447" cy="474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00437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6814"/>
            <a:ext cx="10265036" cy="1143000"/>
          </a:xfrm>
        </p:spPr>
        <p:txBody>
          <a:bodyPr>
            <a:normAutofit/>
          </a:bodyPr>
          <a:lstStyle/>
          <a:p>
            <a:r>
              <a:rPr lang="en-US" sz="4400" dirty="0"/>
              <a:t>Prior Work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36421-FFC6-A978-3AA2-2B78AB501895}"/>
              </a:ext>
            </a:extLst>
          </p:cNvPr>
          <p:cNvSpPr txBox="1"/>
          <p:nvPr/>
        </p:nvSpPr>
        <p:spPr>
          <a:xfrm>
            <a:off x="609600" y="2215366"/>
            <a:ext cx="4229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AMDGPU ASan (WIP)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9A7588-3A0E-B237-FF2E-75072F0ED202}"/>
              </a:ext>
            </a:extLst>
          </p:cNvPr>
          <p:cNvSpPr txBox="1"/>
          <p:nvPr/>
        </p:nvSpPr>
        <p:spPr>
          <a:xfrm>
            <a:off x="609600" y="2890863"/>
            <a:ext cx="422944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Builds off ASan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Supports UVA and UVM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pointer translation</a:t>
            </a:r>
          </a:p>
          <a:p>
            <a:r>
              <a:rPr lang="en-US" sz="2400" b="1" dirty="0"/>
              <a:t>Cons: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Requires HMM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compressed encodings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68F051-46EE-19E0-C6C0-AD9000B1F397}"/>
              </a:ext>
            </a:extLst>
          </p:cNvPr>
          <p:cNvSpPr/>
          <p:nvPr/>
        </p:nvSpPr>
        <p:spPr>
          <a:xfrm>
            <a:off x="6910912" y="2377027"/>
            <a:ext cx="1143000" cy="36296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B3A61D-CDDD-1640-5E7B-357E41C97DA6}"/>
              </a:ext>
            </a:extLst>
          </p:cNvPr>
          <p:cNvSpPr/>
          <p:nvPr/>
        </p:nvSpPr>
        <p:spPr>
          <a:xfrm>
            <a:off x="6910912" y="3238291"/>
            <a:ext cx="1142999" cy="695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Shadow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CC13DC-4856-8500-EAC1-0382E30F42D4}"/>
              </a:ext>
            </a:extLst>
          </p:cNvPr>
          <p:cNvSpPr/>
          <p:nvPr/>
        </p:nvSpPr>
        <p:spPr>
          <a:xfrm>
            <a:off x="6910912" y="4333875"/>
            <a:ext cx="1143000" cy="9810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AB7476-FF34-E8D7-4338-A93F996C079C}"/>
              </a:ext>
            </a:extLst>
          </p:cNvPr>
          <p:cNvSpPr/>
          <p:nvPr/>
        </p:nvSpPr>
        <p:spPr>
          <a:xfrm>
            <a:off x="6910912" y="2562225"/>
            <a:ext cx="1142999" cy="4389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3D68D5-A438-5D87-CD3C-03961E30A54C}"/>
              </a:ext>
            </a:extLst>
          </p:cNvPr>
          <p:cNvSpPr txBox="1"/>
          <p:nvPr/>
        </p:nvSpPr>
        <p:spPr>
          <a:xfrm>
            <a:off x="6612103" y="1862465"/>
            <a:ext cx="1732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CPU VAS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A7D3AE-E36E-9CC7-69AF-5766472219A0}"/>
              </a:ext>
            </a:extLst>
          </p:cNvPr>
          <p:cNvSpPr/>
          <p:nvPr/>
        </p:nvSpPr>
        <p:spPr>
          <a:xfrm>
            <a:off x="6910911" y="5715209"/>
            <a:ext cx="1143000" cy="2476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EE9427-3B46-67AA-C97A-AB30897EE778}"/>
              </a:ext>
            </a:extLst>
          </p:cNvPr>
          <p:cNvSpPr/>
          <p:nvPr/>
        </p:nvSpPr>
        <p:spPr>
          <a:xfrm>
            <a:off x="10117300" y="2377027"/>
            <a:ext cx="1143000" cy="36296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9E40CF-19EA-02D6-C36B-EDC1E9E6C713}"/>
              </a:ext>
            </a:extLst>
          </p:cNvPr>
          <p:cNvSpPr/>
          <p:nvPr/>
        </p:nvSpPr>
        <p:spPr>
          <a:xfrm>
            <a:off x="10117300" y="3238291"/>
            <a:ext cx="1142999" cy="695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Shadow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B101DA-BE5F-F9F8-C83D-A003CDC5C8D8}"/>
              </a:ext>
            </a:extLst>
          </p:cNvPr>
          <p:cNvSpPr/>
          <p:nvPr/>
        </p:nvSpPr>
        <p:spPr>
          <a:xfrm>
            <a:off x="10117300" y="4333875"/>
            <a:ext cx="1143000" cy="9810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58278C-473D-1C9A-39C2-F7DEC6CC99EC}"/>
              </a:ext>
            </a:extLst>
          </p:cNvPr>
          <p:cNvSpPr/>
          <p:nvPr/>
        </p:nvSpPr>
        <p:spPr>
          <a:xfrm>
            <a:off x="10117300" y="2562225"/>
            <a:ext cx="1142999" cy="4389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0EE14A-2C6E-98F9-C6C4-7878E829F5DB}"/>
              </a:ext>
            </a:extLst>
          </p:cNvPr>
          <p:cNvSpPr txBox="1"/>
          <p:nvPr/>
        </p:nvSpPr>
        <p:spPr>
          <a:xfrm>
            <a:off x="9813110" y="1853807"/>
            <a:ext cx="1751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GPU VAS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1E5438-2668-0A35-7017-E5B2822B2F5E}"/>
              </a:ext>
            </a:extLst>
          </p:cNvPr>
          <p:cNvSpPr/>
          <p:nvPr/>
        </p:nvSpPr>
        <p:spPr>
          <a:xfrm>
            <a:off x="10117299" y="5715209"/>
            <a:ext cx="1143000" cy="2476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Arrow: Left-Right 18">
            <a:extLst>
              <a:ext uri="{FF2B5EF4-FFF2-40B4-BE49-F238E27FC236}">
                <a16:creationId xmlns:a16="http://schemas.microsoft.com/office/drawing/2014/main" id="{61C8822A-5D17-2298-46EE-7F057117AAFF}"/>
              </a:ext>
            </a:extLst>
          </p:cNvPr>
          <p:cNvSpPr/>
          <p:nvPr/>
        </p:nvSpPr>
        <p:spPr>
          <a:xfrm>
            <a:off x="8325724" y="2857500"/>
            <a:ext cx="1482723" cy="1142999"/>
          </a:xfrm>
          <a:prstGeom prst="leftRightArrow">
            <a:avLst/>
          </a:prstGeom>
          <a:solidFill>
            <a:srgbClr val="B3A3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SYNC</a:t>
            </a:r>
          </a:p>
        </p:txBody>
      </p:sp>
      <p:pic>
        <p:nvPicPr>
          <p:cNvPr id="3074" name="Picture 2" descr="Tux (mascot) - Wikipedia">
            <a:extLst>
              <a:ext uri="{FF2B5EF4-FFF2-40B4-BE49-F238E27FC236}">
                <a16:creationId xmlns:a16="http://schemas.microsoft.com/office/drawing/2014/main" id="{2C833764-19FE-947C-7B82-A60610474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1617" y="4064224"/>
            <a:ext cx="827977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EABBD7D-1072-DA1E-7A7D-3EBE3B349AA4}"/>
              </a:ext>
            </a:extLst>
          </p:cNvPr>
          <p:cNvSpPr txBox="1"/>
          <p:nvPr/>
        </p:nvSpPr>
        <p:spPr>
          <a:xfrm>
            <a:off x="8563667" y="5045299"/>
            <a:ext cx="1043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HMM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A84A93-3B80-23C1-2551-197462D3FF96}"/>
              </a:ext>
            </a:extLst>
          </p:cNvPr>
          <p:cNvSpPr txBox="1"/>
          <p:nvPr/>
        </p:nvSpPr>
        <p:spPr>
          <a:xfrm>
            <a:off x="8563667" y="5445558"/>
            <a:ext cx="935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https://upload.wikimedia.org/wikipedia/commons/a/af/Tux.png</a:t>
            </a:r>
          </a:p>
        </p:txBody>
      </p:sp>
    </p:spTree>
    <p:extLst>
      <p:ext uri="{BB962C8B-B14F-4D97-AF65-F5344CB8AC3E}">
        <p14:creationId xmlns:p14="http://schemas.microsoft.com/office/powerpoint/2010/main" val="41686594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6814"/>
            <a:ext cx="10265036" cy="1143000"/>
          </a:xfrm>
        </p:spPr>
        <p:txBody>
          <a:bodyPr>
            <a:normAutofit/>
          </a:bodyPr>
          <a:lstStyle/>
          <a:p>
            <a:r>
              <a:rPr lang="en-US" sz="4400" dirty="0"/>
              <a:t>ASan on GPUs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AE2DB5-4517-4C79-AADE-245F3E00587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AD8609-D50A-624D-63D4-25FF1AD8AD19}"/>
              </a:ext>
            </a:extLst>
          </p:cNvPr>
          <p:cNvSpPr/>
          <p:nvPr/>
        </p:nvSpPr>
        <p:spPr>
          <a:xfrm>
            <a:off x="1096832" y="2105025"/>
            <a:ext cx="9998336" cy="8191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Virtual Address Space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3D71B6-FBD2-0799-E9FC-D00449363368}"/>
              </a:ext>
            </a:extLst>
          </p:cNvPr>
          <p:cNvSpPr/>
          <p:nvPr/>
        </p:nvSpPr>
        <p:spPr>
          <a:xfrm>
            <a:off x="2233780" y="5318880"/>
            <a:ext cx="1493968" cy="8191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Shadow Memory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0CD242-9FA8-1C2E-B9F7-4FF3950FE2AC}"/>
              </a:ext>
            </a:extLst>
          </p:cNvPr>
          <p:cNvCxnSpPr>
            <a:cxnSpLocks/>
          </p:cNvCxnSpPr>
          <p:nvPr/>
        </p:nvCxnSpPr>
        <p:spPr>
          <a:xfrm>
            <a:off x="2980765" y="3049307"/>
            <a:ext cx="0" cy="217039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2EB5388-3F27-76D0-D07D-6970302D9CAC}"/>
              </a:ext>
            </a:extLst>
          </p:cNvPr>
          <p:cNvSpPr txBox="1"/>
          <p:nvPr/>
        </p:nvSpPr>
        <p:spPr>
          <a:xfrm>
            <a:off x="2144637" y="3863219"/>
            <a:ext cx="167225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8x Contraction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EB48C3-B9D8-60D9-5E3E-3AB85A0EC32F}"/>
              </a:ext>
            </a:extLst>
          </p:cNvPr>
          <p:cNvSpPr txBox="1"/>
          <p:nvPr/>
        </p:nvSpPr>
        <p:spPr>
          <a:xfrm>
            <a:off x="4638681" y="4557980"/>
            <a:ext cx="623595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1A1A1A"/>
                </a:solidFill>
                <a:effectLst/>
                <a:latin typeface="+mj-lt"/>
              </a:rPr>
              <a:t>Any address of a variable residing in global memory or returned by one of the memory allocation routines from the driver or runtime API is always aligned to at least 256 bytes.</a:t>
            </a:r>
            <a:endParaRPr lang="en-US" sz="2000" dirty="0">
              <a:latin typeface="+mj-lt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0B2E753-3154-CB57-412C-10CEE2A0B1DE}"/>
              </a:ext>
            </a:extLst>
          </p:cNvPr>
          <p:cNvCxnSpPr>
            <a:cxnSpLocks/>
          </p:cNvCxnSpPr>
          <p:nvPr/>
        </p:nvCxnSpPr>
        <p:spPr>
          <a:xfrm>
            <a:off x="4476750" y="4557980"/>
            <a:ext cx="0" cy="1323439"/>
          </a:xfrm>
          <a:prstGeom prst="line">
            <a:avLst/>
          </a:prstGeom>
          <a:ln w="762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B512DDB-4CA6-7EB9-9A76-653732BDA5C9}"/>
              </a:ext>
            </a:extLst>
          </p:cNvPr>
          <p:cNvSpPr txBox="1"/>
          <p:nvPr/>
        </p:nvSpPr>
        <p:spPr>
          <a:xfrm>
            <a:off x="6601566" y="5837516"/>
            <a:ext cx="4493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en-US" i="1" dirty="0"/>
              <a:t>CUDA C++ Programming Guide § 5.3.1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9EFE38-480C-34C7-BB7D-CE07780584A5}"/>
              </a:ext>
            </a:extLst>
          </p:cNvPr>
          <p:cNvSpPr txBox="1"/>
          <p:nvPr/>
        </p:nvSpPr>
        <p:spPr>
          <a:xfrm>
            <a:off x="4254106" y="3755497"/>
            <a:ext cx="66205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Contraction = Allocation Granularity</a:t>
            </a:r>
          </a:p>
        </p:txBody>
      </p:sp>
    </p:spTree>
    <p:extLst>
      <p:ext uri="{BB962C8B-B14F-4D97-AF65-F5344CB8AC3E}">
        <p14:creationId xmlns:p14="http://schemas.microsoft.com/office/powerpoint/2010/main" val="33784608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1" grpId="0"/>
      <p:bldP spid="3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PRESENTATIONINFO" val="{&quot;DocumentId&quot;:&quot;ea7a87a87b4e0eab1839111f85120361&quot;,&quot;LanguageCode&quot;:&quot;en-US&quot;,&quot;SlideGuids&quot;:[&quot;0b06cab6-6413-4ebb-b04b-f4680efdc8dd&quot;,&quot;36cb75c2-73f4-471d-b538-77a3c80d3718&quot;,&quot;95cb887c-3c46-4d39-a646-845197793dda&quot;,&quot;7fdcd18d-177f-4e2f-954a-13596ec6661c&quot;,&quot;4cfeb71a-b637-4b32-acb4-dfa0cf0aa4c4&quot;,&quot;64cb7e85-c286-4064-bde5-865171d4834a&quot;,&quot;31d21014-c55b-44de-9cff-54508c353ddc&quot;,&quot;9c1c31fa-6f5e-4bd5-b045-6bb253cc25c0&quot;,&quot;52a268d0-f340-469d-9beb-eaf6cf3d46b1&quot;,&quot;8ac2dd7c-3a7d-4e2d-ae65-34d215c326ba&quot;,&quot;8e87c8e7-f728-40ef-905c-b12e4069024f&quot;,&quot;55a94a89-6599-4dc9-9870-0647d5018662&quot;,&quot;d3cedf57-a6b0-4520-8aa5-287167c2ec66&quot;,&quot;106efc8c-0b5e-42f6-8330-55e0cb6adcd0&quot;,&quot;d7570490-634f-40ec-804b-76f7d10fd2f5&quot;,&quot;754a0a59-6fb0-4db8-83ce-ff45c518254d&quot;,&quot;75732546-aad5-46c1-b653-4d629b6d37c5&quot;,&quot;0fa72076-45dc-426a-9cbe-22a73947c1e8&quot;,&quot;e491a7b8-dd4d-402b-96f7-a772aea929de&quot;,&quot;45c066b2-6189-4f35-91b5-a6f3443cbba5&quot;,&quot;f5fb0ec4-95ca-412e-a0e8-c13385620b17&quot;,&quot;63f3c213-5bc4-4804-a768-cf1231b00fc1&quot;,&quot;730e4819-0557-4e55-95be-cf1450584d55&quot;,&quot;be34c7e7-5cb6-4ac0-b813-f1678618396f&quot;,&quot;245c84d0-fdb2-4280-a773-d4a1e80a2e07&quot;,&quot;de946d26-b0c1-4d17-8c6d-81e323f8e16a&quot;,&quot;d9e1307a-6ac6-48fd-839b-14c18878eb01&quot;,&quot;dffe1059-6fb2-4792-b376-ab962beb1cd9&quot;,&quot;f96937ed-f6fe-4dc9-8c28-9ff97a008fa8&quot;,&quot;e382254b-c0fd-424b-9a40-afc6a4b05331&quot;,&quot;b425f5db-2473-47bd-bfa6-9e64d5bb804e&quot;,&quot;48596c91-78d3-40e4-becd-bbfb309dfac9&quot;,&quot;e751f5ae-0945-461a-a468-9fe1b8f2b0a5&quot;,&quot;9b1d6ffa-d389-49e5-b5a8-8aad4c6b6b4c&quot;],&quot;TimeStamp&quot;:&quot;2017-09-01T10:32:52.748541-04:00&quot;}"/>
</p:tagLst>
</file>

<file path=ppt/theme/theme1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234612</TotalTime>
  <Words>1361</Words>
  <Application>Microsoft Office PowerPoint</Application>
  <PresentationFormat>Widescreen</PresentationFormat>
  <Paragraphs>384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Courier New</vt:lpstr>
      <vt:lpstr>Roboto</vt:lpstr>
      <vt:lpstr>Roboto Condensed Light</vt:lpstr>
      <vt:lpstr>2_Custom Design</vt:lpstr>
      <vt:lpstr>Custom Design</vt:lpstr>
      <vt:lpstr>3_Custom Design</vt:lpstr>
      <vt:lpstr>1_Custom Design</vt:lpstr>
      <vt:lpstr>GASan: Evaluating the Overheads of Modifying ASan to Run on GPUs</vt:lpstr>
      <vt:lpstr>Problem</vt:lpstr>
      <vt:lpstr>Problem</vt:lpstr>
      <vt:lpstr>Problem</vt:lpstr>
      <vt:lpstr>Prior Work</vt:lpstr>
      <vt:lpstr>Prior Work</vt:lpstr>
      <vt:lpstr>Prior Work</vt:lpstr>
      <vt:lpstr>Prior Work</vt:lpstr>
      <vt:lpstr>ASan on GPUs</vt:lpstr>
      <vt:lpstr>Shadow Memory Encoding</vt:lpstr>
      <vt:lpstr>Redzone Handling</vt:lpstr>
      <vt:lpstr>Memory Management</vt:lpstr>
      <vt:lpstr>Methodology: Runtime</vt:lpstr>
      <vt:lpstr>Methodology: Memory</vt:lpstr>
      <vt:lpstr>Results: Runtime Overhead</vt:lpstr>
      <vt:lpstr>Results: Runtime Overhead</vt:lpstr>
      <vt:lpstr>Results: Memory Footprint</vt:lpstr>
      <vt:lpstr>Conclusion</vt:lpstr>
    </vt:vector>
  </TitlesOfParts>
  <Company>Communications &amp; Marketing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Swamit</dc:creator>
  <cp:lastModifiedBy>Ratnani, Ammar A</cp:lastModifiedBy>
  <cp:revision>3758</cp:revision>
  <dcterms:created xsi:type="dcterms:W3CDTF">2009-09-22T15:47:18Z</dcterms:created>
  <dcterms:modified xsi:type="dcterms:W3CDTF">2023-04-24T03:42:08Z</dcterms:modified>
</cp:coreProperties>
</file>